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Default Extension="wdp" ContentType="image/vnd.ms-photo"/>
  <Override PartName="/docProps/app.xml" ContentType="application/vnd.openxmlformats-officedocument.extended-properties+xml"/>
  <Override PartName="/docProps/core.xml" ContentType="application/vnd.openxmlformats-package.core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olors1.xml" ContentType="application/vnd.ms-office.chartcolorstyle+xml"/>
  <Override PartName="/ppt/charts/colors2.xml" ContentType="application/vnd.ms-office.chartcolorstyle+xml"/>
  <Override PartName="/ppt/charts/colors3.xml" ContentType="application/vnd.ms-office.chartcolorstyle+xml"/>
  <Override PartName="/ppt/charts/style1.xml" ContentType="application/vnd.ms-office.chartstyle+xml"/>
  <Override PartName="/ppt/charts/style2.xml" ContentType="application/vnd.ms-office.chartstyle+xml"/>
  <Override PartName="/ppt/charts/style3.xml" ContentType="application/vnd.ms-office.chartstyle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2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714" r:id="rId1"/>
  </p:sldMasterIdLst>
  <p:notesMasterIdLst>
    <p:notesMasterId r:id="rId2"/>
  </p:notesMasterIdLst>
  <p:sldIdLst>
    <p:sldId id="264" r:id="rId3"/>
    <p:sldId id="265" r:id="rId4"/>
    <p:sldId id="266" r:id="rId5"/>
    <p:sldId id="27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</p:sldIdLst>
  <p:sldSz cx="12192000" cy="6858000"/>
  <p:notesSz cx="6858000" cy="9144000"/>
  <p:custDataLst>
    <p:tags r:id="rId16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617B"/>
    <a:srgbClr val="3685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84" autoAdjust="0"/>
    <p:restoredTop sz="94070" autoAdjust="0"/>
  </p:normalViewPr>
  <p:slideViewPr>
    <p:cSldViewPr snapToGrid="0">
      <p:cViewPr varScale="1">
        <p:scale>
          <a:sx n="98" d="100"/>
          <a:sy n="98" d="100"/>
        </p:scale>
        <p:origin x="90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slide" Target="slides/slide13.xml" /><Relationship Id="rId16" Type="http://schemas.openxmlformats.org/officeDocument/2006/relationships/tags" Target="tags/tag1.xml" /><Relationship Id="rId17" Type="http://schemas.openxmlformats.org/officeDocument/2006/relationships/presProps" Target="presProps.xml" /><Relationship Id="rId18" Type="http://schemas.openxmlformats.org/officeDocument/2006/relationships/viewProps" Target="viewProps.xml" /><Relationship Id="rId19" Type="http://schemas.openxmlformats.org/officeDocument/2006/relationships/theme" Target="theme/theme1.xml" /><Relationship Id="rId2" Type="http://schemas.openxmlformats.org/officeDocument/2006/relationships/notesMaster" Target="notesMasters/notesMaster1.xml" /><Relationship Id="rId20" Type="http://schemas.openxmlformats.org/officeDocument/2006/relationships/tableStyles" Target="tableStyles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charts/_rels/chart1.xml.rels>&#65279;<?xml version="1.0" encoding="utf-8" standalone="yes"?><Relationships xmlns="http://schemas.openxmlformats.org/package/2006/relationships"><Relationship Id="rId1" Type="http://schemas.openxmlformats.org/officeDocument/2006/relationships/oleObject" Target="file:///C:\Users\&#1050;&#1091;&#1079;&#1100;&#1084;&#1080;&#1085;&#1099;&#1093;%20&#1045;&#1082;&#1072;&#1090;&#1077;&#1088;&#1080;&#1085;&#1072;\Desktop\&#1044;&#1054;&#1050;&#1059;&#1052;&#1045;&#1053;&#1058;&#1067;%20&#1040;&#1053;&#1040;&#1057;&#1058;&#1040;&#1057;&#1048;&#1071;%20&#1053;&#1054;&#1057;&#1050;&#1054;&#1042;&#1040;\&#1044;&#1086;%202023-02-14%20&#1054;&#1041;&#1059;&#1063;&#1045;&#1053;&#1048;&#1045;%20&#1048;&#1053;&#1042;&#1045;&#1057;&#1058;&#1048;&#1062;&#1048;&#1054;&#1053;&#1053;&#1067;&#1061;%20&#1059;&#1055;&#1054;&#1051;&#1053;&#1054;&#1052;&#1054;&#1063;&#1045;&#1053;&#1053;&#1067;&#1061;\&#1057;&#1090;&#1088;&#1091;&#1082;&#1090;&#1091;&#1088;&#1072;%20&#1101;&#1082;&#1086;&#1085;&#1086;&#1084;&#1080;&#1082;&#1080;.xlsx" TargetMode="External" /><Relationship Id="rId2" Type="http://schemas.microsoft.com/office/2011/relationships/chartColorStyle" Target="colors1.xml" /><Relationship Id="rId3" Type="http://schemas.microsoft.com/office/2011/relationships/chartStyle" Target="style1.xml" /></Relationships>
</file>

<file path=ppt/charts/_rels/chart2.xml.rels>&#65279;<?xml version="1.0" encoding="utf-8" standalone="yes"?><Relationships xmlns="http://schemas.openxmlformats.org/package/2006/relationships"><Relationship Id="rId1" Type="http://schemas.openxmlformats.org/officeDocument/2006/relationships/oleObject" Target="file:///C:\Users\&#1050;&#1091;&#1079;&#1100;&#1084;&#1080;&#1085;&#1099;&#1093;%20&#1045;&#1082;&#1072;&#1090;&#1077;&#1088;&#1080;&#1085;&#1072;\Desktop\&#1044;&#1054;&#1050;&#1059;&#1052;&#1045;&#1053;&#1058;&#1067;%20&#1040;&#1053;&#1040;&#1057;&#1058;&#1040;&#1057;&#1048;&#1071;%20&#1053;&#1054;&#1057;&#1050;&#1054;&#1042;&#1040;\&#1044;&#1086;%202023-02-14%20&#1054;&#1041;&#1059;&#1063;&#1045;&#1053;&#1048;&#1045;%20&#1048;&#1053;&#1042;&#1045;&#1057;&#1058;&#1048;&#1062;&#1048;&#1054;&#1053;&#1053;&#1067;&#1061;%20&#1059;&#1055;&#1054;&#1051;&#1053;&#1054;&#1052;&#1054;&#1063;&#1045;&#1053;&#1053;&#1067;&#1061;\&#1057;&#1090;&#1088;&#1091;&#1082;&#1090;&#1091;&#1088;&#1072;%20&#1101;&#1082;&#1086;&#1085;&#1086;&#1084;&#1080;&#1082;&#1080;.xlsx" TargetMode="External" /><Relationship Id="rId2" Type="http://schemas.microsoft.com/office/2011/relationships/chartColorStyle" Target="colors2.xml" /><Relationship Id="rId3" Type="http://schemas.microsoft.com/office/2011/relationships/chartStyle" Target="style2.xml" /></Relationships>
</file>

<file path=ppt/charts/_rels/chart3.xml.rels>&#65279;<?xml version="1.0" encoding="utf-8" standalone="yes"?><Relationships xmlns="http://schemas.openxmlformats.org/package/2006/relationships"><Relationship Id="rId1" Type="http://schemas.openxmlformats.org/officeDocument/2006/relationships/oleObject" Target="file:///C:\Users\&#1050;&#1091;&#1079;&#1100;&#1084;&#1080;&#1085;&#1099;&#1093;%20&#1045;&#1082;&#1072;&#1090;&#1077;&#1088;&#1080;&#1085;&#1072;\Desktop\&#1044;&#1054;&#1050;&#1059;&#1052;&#1045;&#1053;&#1058;&#1067;%20&#1040;&#1053;&#1040;&#1057;&#1058;&#1040;&#1057;&#1048;&#1071;%20&#1053;&#1054;&#1057;&#1050;&#1054;&#1042;&#1040;\&#1044;&#1086;%202023-02-14%20&#1054;&#1041;&#1059;&#1063;&#1045;&#1053;&#1048;&#1045;%20&#1048;&#1053;&#1042;&#1045;&#1057;&#1058;&#1048;&#1062;&#1048;&#1054;&#1053;&#1053;&#1067;&#1061;%20&#1059;&#1055;&#1054;&#1051;&#1053;&#1054;&#1052;&#1054;&#1063;&#1045;&#1053;&#1053;&#1067;&#1061;\&#1057;&#1090;&#1088;&#1091;&#1082;&#1090;&#1091;&#1088;&#1072;%20&#1101;&#1082;&#1086;&#1085;&#1086;&#1084;&#1080;&#1082;&#1080;.xlsx" TargetMode="External" /><Relationship Id="rId2" Type="http://schemas.microsoft.com/office/2011/relationships/chartColorStyle" Target="colors3.xml" /><Relationship Id="rId3" Type="http://schemas.microsoft.com/office/2011/relationships/chartStyle" Target="style3.xml" /></Relationships>
</file>

<file path=ppt/charts/chart1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Оборот организаций района за 2022 год - 3154,3 млн. рублей</a:t>
            </a:r>
          </a:p>
        </c:rich>
      </c:tx>
      <c:layout>
        <c:manualLayout>
          <c:xMode val="edge"/>
          <c:yMode val="edge"/>
          <c:x val="0.12476707249879837"/>
          <c:y val="0.0089186169207096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p>
          <a:pPr>
            <a:defRPr sz="1400" b="0" i="0" u="none" strike="noStrike" kern="1200" spc="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sz="1400" b="0" i="0" u="none" strike="noStrike" kern="1200" spc="0" baseline="0" smtId="4294967295">
            <a:solidFill>
              <a:schemeClr val="tx1">
                <a:lumMod val="65000"/>
                <a:lumOff val="35000"/>
              </a:schemeClr>
            </a:solidFill>
            <a:latin typeface="+mn-lt"/>
            <a:ea typeface="+mn-ea"/>
            <a:cs typeface="+mn-cs"/>
          </a:endParaRPr>
        </a:p>
      </c:txPr>
    </c:title>
    <c:autoTitleDeleted val="0"/>
    <c:plotArea>
      <c:pieChart>
        <c:varyColors val="1"/>
        <c:ser>
          <c:idx val="0"/>
          <c:order val="0"/>
          <c:dPt>
            <c:idx val="0"/>
            <c:invertIfNegative val="1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</c:spPr>
          </c:dPt>
          <c:dPt>
            <c:idx val="1"/>
            <c:invertIfNegative val="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</c:spPr>
          </c:dPt>
          <c:dPt>
            <c:idx val="2"/>
            <c:invertIfNegative val="1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</c:spPr>
          </c:dPt>
          <c:dPt>
            <c:idx val="3"/>
            <c:invertIfNegative val="1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</c:spPr>
          </c:dPt>
          <c:dPt>
            <c:idx val="4"/>
            <c:invertIfNegative val="1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</c:spPr>
          </c:dPt>
          <c:dPt>
            <c:idx val="5"/>
            <c:invertIfNegative val="1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</c:spPr>
          </c:dPt>
          <c:dPt>
            <c:idx val="6"/>
            <c:invertIfNegative val="1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</c:spPr>
          </c:dPt>
          <c:dLbls>
            <c:dLbl>
              <c:idx val="0"/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/>
            </c:dLbl>
            <c:dLbl>
              <c:idx val="1"/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/>
            </c:dLbl>
            <c:dLbl>
              <c:idx val="2"/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/>
            </c:dLbl>
            <c:dLbl>
              <c:idx val="3"/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/>
            </c:dLbl>
            <c:dLbl>
              <c:idx val="4"/>
              <c:layout>
                <c:manualLayout>
                  <c:x val="-0.058452997356653214"/>
                  <c:y val="0.040133774280548096"/>
                </c:manualLayout>
              </c:layout>
              <c:spPr>
                <a:solidFill>
                  <a:sysClr val="window" lastClr="FFFFFF"/>
                </a:solidFill>
                <a:ln>
                  <a:solidFill>
                    <a:sysClr val="windowText" lastClr="000000">
                      <a:lumMod val="25000"/>
                      <a:lumOff val="75000"/>
                    </a:sys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p>
                  <a:pPr>
                    <a:defRPr sz="900" b="0" i="0" u="none" strike="noStrike" kern="1200" baseline="0" smtId="4294967295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sz="900" b="0" i="0" u="none" strike="noStrike" kern="1200" baseline="0" smtId="4294967295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endParaRPr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>
                    <a:prstGeom prst="wedgeRectCallout"/>
                  </c15:spPr>
                  <c15:layout>
                    <c:manualLayout>
                      <c:w val="0.2838106"/>
                      <c:h val="0.1227979"/>
                    </c:manualLayout>
                  </c15:layout>
                </c:ext>
              </c:extLst>
            </c:dLbl>
            <c:dLbl>
              <c:idx val="5"/>
              <c:layout>
                <c:manualLayout>
                  <c:x val="0.12068463861942291"/>
                  <c:y val="0.003708855481818318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/>
            </c:dLbl>
            <c:dLbl>
              <c:idx val="6"/>
              <c:delete val="1"/>
              <c:extLst/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p>
                <a:pPr>
                  <a:defRPr sz="900" b="0" i="0" u="none" strike="noStrike" kern="1200" baseline="0" smtId="4294967295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sz="900" b="0" i="0" u="none" strike="noStrike" kern="1200" baseline="0" smtId="4294967295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endParaRPr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>
                  <a:prstGeom prst="wedgeRectCallout"/>
                </c15:spPr>
              </c:ext>
            </c:extLst>
          </c:dLbls>
          <c:cat>
            <c:strRef>
              <c:f>Лист1!$A$2:$A$8</c:f>
              <c:strCache>
                <c:ptCount val="7"/>
                <c:pt idx="0">
                  <c:v>Сельское хозяйство</c:v>
                </c:pt>
                <c:pt idx="1">
                  <c:v>Лесное хозяйство</c:v>
                </c:pt>
                <c:pt idx="2">
                  <c:v>Обрабатывающие производства</c:v>
                </c:pt>
                <c:pt idx="3">
                  <c:v>Торговля оптовая и розничная</c:v>
                </c:pt>
                <c:pt idx="4">
                  <c:v>Обеспечение электроэнергией, газом и паром</c:v>
                </c:pt>
                <c:pt idx="5">
                  <c:v>Добыча полезных ископаемых</c:v>
                </c:pt>
                <c:pt idx="6">
                  <c:v>Водоснабжение и водоотведение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1300.5</c:v>
                </c:pt>
                <c:pt idx="1">
                  <c:v>131.3</c:v>
                </c:pt>
                <c:pt idx="2">
                  <c:v>753.8</c:v>
                </c:pt>
                <c:pt idx="3">
                  <c:v>786.1</c:v>
                </c:pt>
                <c:pt idx="4">
                  <c:v>139.8</c:v>
                </c:pt>
                <c:pt idx="5">
                  <c:v>40.2</c:v>
                </c:pt>
                <c:pt idx="6">
                  <c:v>2.6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026802040636539459"/>
          <c:y val="0.77729302644729614"/>
          <c:w val="0.6397821307182312"/>
          <c:h val="0.1979019045829772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p>
          <a:pPr rtl="0">
            <a:defRPr sz="900" b="0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sz="900" b="0" i="0" u="none" strike="noStrike" kern="1200" baseline="0" smtId="4294967295">
            <a:solidFill>
              <a:schemeClr val="tx1">
                <a:lumMod val="65000"/>
                <a:lumOff val="35000"/>
              </a:schemeClr>
            </a:solidFill>
            <a:latin typeface="+mn-lt"/>
            <a:ea typeface="+mn-ea"/>
            <a:cs typeface="+mn-cs"/>
          </a:endParaRPr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Субъектов малого и среднего предпринимательства, единиц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p>
          <a:pPr>
            <a:defRPr sz="1400" b="0" i="0" u="none" strike="noStrike" kern="1200" spc="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sz="1400" b="0" i="0" u="none" strike="noStrike" kern="1200" spc="0" baseline="0" smtId="4294967295">
            <a:solidFill>
              <a:schemeClr val="tx1">
                <a:lumMod val="65000"/>
                <a:lumOff val="35000"/>
              </a:schemeClr>
            </a:solidFill>
            <a:latin typeface="+mn-lt"/>
            <a:ea typeface="+mn-ea"/>
            <a:cs typeface="+mn-cs"/>
          </a:endParaRPr>
        </a:p>
      </c:txPr>
    </c:title>
    <c:autoTitleDeleted val="0"/>
    <c:plotArea>
      <c:pieChart>
        <c:varyColors val="1"/>
        <c:ser>
          <c:idx val="0"/>
          <c:order val="0"/>
          <c:dPt>
            <c:idx val="0"/>
            <c:invertIfNegative val="1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</c:spPr>
          </c:dPt>
          <c:dPt>
            <c:idx val="1"/>
            <c:invertIfNegative val="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</c:spPr>
          </c:dPt>
          <c:dLbls>
            <c:dLbl>
              <c:idx val="0"/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/>
            </c:dLbl>
            <c:dLbl>
              <c:idx val="1"/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/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p>
                <a:pPr>
                  <a:defRPr sz="900" b="0" i="0" u="none" strike="noStrike" kern="1200" baseline="0" smtId="4294967295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sz="900" b="0" i="0" u="none" strike="noStrike" kern="1200" baseline="0" smtId="4294967295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endParaRPr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>
                  <a:prstGeom prst="wedgeRectCallout"/>
                </c15:spPr>
              </c:ext>
            </c:extLst>
          </c:dLbls>
          <c:cat>
            <c:strRef>
              <c:f>Лист3!$A$1:$A$2</c:f>
              <c:strCache>
                <c:ptCount val="2"/>
                <c:pt idx="0">
                  <c:v>ИП</c:v>
                </c:pt>
                <c:pt idx="1">
                  <c:v>Малых и средних</c:v>
                </c:pt>
              </c:strCache>
            </c:strRef>
          </c:cat>
          <c:val>
            <c:numRef>
              <c:f>Лист3!$B$1:$B$2</c:f>
              <c:numCache>
                <c:formatCode>General</c:formatCode>
                <c:ptCount val="2"/>
                <c:pt idx="0">
                  <c:v>254</c:v>
                </c:pt>
                <c:pt idx="1">
                  <c:v>67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p>
          <a:pPr rtl="0">
            <a:defRPr sz="900" b="0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sz="900" b="0" i="0" u="none" strike="noStrike" kern="1200" baseline="0" smtId="4294967295">
            <a:solidFill>
              <a:schemeClr val="tx1">
                <a:lumMod val="65000"/>
                <a:lumOff val="35000"/>
              </a:schemeClr>
            </a:solidFill>
            <a:latin typeface="+mn-lt"/>
            <a:ea typeface="+mn-ea"/>
            <a:cs typeface="+mn-cs"/>
          </a:endParaRPr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a="http://schemas.openxmlformats.org/drawingml/2006/main" xmlns:r="http://schemas.openxmlformats.org/officeDocument/2006/relationships" xmlns:c="http://schemas.openxmlformats.org/drawingml/20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/>
      <c:rAngAx val="0"/>
    </c:view3D>
    <c:floor>
      <c:thickness val="0"/>
      <c:spPr>
        <a:noFill/>
        <a:ln>
          <a:noFill/>
        </a:ln>
        <a:effectLst/>
      </c:spPr>
    </c:floor>
    <c:sideWall>
      <c:thickness val="0"/>
      <c:spPr>
        <a:noFill/>
        <a:ln>
          <a:noFill/>
        </a:ln>
        <a:effectLst/>
      </c:spPr>
    </c:sideWall>
    <c:backWall>
      <c:thickness val="0"/>
      <c:spPr>
        <a:noFill/>
        <a:ln>
          <a:noFill/>
        </a:ln>
        <a:effectLst/>
      </c:spPr>
    </c:backWall>
    <c:plotArea>
      <c:layout>
        <c:manualLayout>
          <c:layoutTarget val="inner"/>
          <c:xMode val="edge"/>
          <c:yMode val="edge"/>
          <c:x val="0.026249125599861145"/>
          <c:y val="0.11342592537403107"/>
          <c:w val="0.58693218231201172"/>
          <c:h val="0.83796298503875732"/>
        </c:manualLayout>
      </c:layout>
      <c:pie3DChart>
        <c:varyColors val="1"/>
        <c:ser>
          <c:idx val="0"/>
          <c:order val="0"/>
          <c:dPt>
            <c:idx val="0"/>
            <c:invertIfNegative val="1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</c:spPr>
          </c:dPt>
          <c:dPt>
            <c:idx val="1"/>
            <c:invertIfNegative val="1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</c:spPr>
          </c:dPt>
          <c:dPt>
            <c:idx val="2"/>
            <c:invertIfNegative val="1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</c:spPr>
          </c:dPt>
          <c:dLbls>
            <c:dLbl>
              <c:idx val="0"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1"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dLbl>
              <c:idx val="2"/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p>
                <a:pPr>
                  <a:defRPr sz="1200" b="0" i="0" u="none" strike="noStrike" kern="1200" baseline="0" smtId="4294967295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sz="1200" b="0" i="0" u="none" strike="noStrike" kern="1200" baseline="0" smtId="4294967295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endParaRPr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/>
          </c:dLbls>
          <c:cat>
            <c:strRef>
              <c:f>Лист2!$A$1:$A$3</c:f>
              <c:strCache>
                <c:ptCount val="3"/>
                <c:pt idx="0">
                  <c:v>Трудоспособного возраста</c:v>
                </c:pt>
                <c:pt idx="1">
                  <c:v>Моложе трудоспособного возраста</c:v>
                </c:pt>
                <c:pt idx="2">
                  <c:v>Старше трудоспособного возраста</c:v>
                </c:pt>
              </c:strCache>
            </c:strRef>
          </c:cat>
          <c:val>
            <c:numRef>
              <c:f>Лист2!$B$1:$B$3</c:f>
              <c:numCache>
                <c:formatCode>0%</c:formatCode>
                <c:ptCount val="3"/>
                <c:pt idx="0">
                  <c:v>0.41</c:v>
                </c:pt>
                <c:pt idx="1">
                  <c:v>0.15</c:v>
                </c:pt>
                <c:pt idx="2">
                  <c:v>0.44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/>
      <c:layout>
        <c:manualLayout>
          <c:xMode val="edge"/>
          <c:yMode val="edge"/>
          <c:x val="0.69341230392456055"/>
          <c:y val="0.22858631610870361"/>
          <c:w val="0.28992104530334473"/>
          <c:h val="0.7187532782554626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p>
          <a:pPr rtl="0">
            <a:defRPr sz="1200" b="0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sz="1200" b="0" i="0" u="none" strike="noStrike" kern="1200" baseline="0" smtId="4294967295">
            <a:solidFill>
              <a:schemeClr val="tx1">
                <a:lumMod val="65000"/>
                <a:lumOff val="35000"/>
              </a:schemeClr>
            </a:solidFill>
            <a:latin typeface="+mn-lt"/>
            <a:ea typeface="+mn-ea"/>
            <a:cs typeface="+mn-cs"/>
          </a:endParaRPr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a="http://schemas.openxmlformats.org/drawingml/2006/main" xmlns:cs="http://schemas.microsoft.com/office/drawing/2012/chartStyle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a="http://schemas.openxmlformats.org/drawingml/2006/main" xmlns:r="http://schemas.openxmlformats.org/officeDocument/2006/relationships" xmlns:cs="http://schemas.microsoft.com/office/drawing/2012/chartStyle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a="http://schemas.openxmlformats.org/drawingml/2006/main" xmlns:r="http://schemas.openxmlformats.org/officeDocument/2006/relationships" xmlns:cs="http://schemas.microsoft.com/office/drawing/2012/chartStyle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a="http://schemas.openxmlformats.org/drawingml/2006/main" xmlns:r="http://schemas.openxmlformats.org/officeDocument/2006/relationships" xmlns:cs="http://schemas.microsoft.com/office/drawing/2012/chartStyle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2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0.jpeg" /><Relationship Id="rId2" Type="http://schemas.openxmlformats.org/officeDocument/2006/relationships/image" Target="../media/image31.jpeg" /><Relationship Id="rId3" Type="http://schemas.openxmlformats.org/officeDocument/2006/relationships/image" Target="../media/image32.png" /><Relationship Id="rId4" Type="http://schemas.openxmlformats.org/officeDocument/2006/relationships/image" Target="../media/image33.jpeg" /><Relationship Id="rId5" Type="http://schemas.openxmlformats.org/officeDocument/2006/relationships/image" Target="../media/image34.jpeg" /></Relationships>
</file>

<file path=ppt/diagrams/_rels/drawing2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0.jpeg" /><Relationship Id="rId2" Type="http://schemas.openxmlformats.org/officeDocument/2006/relationships/image" Target="../media/image31.jpeg" /><Relationship Id="rId3" Type="http://schemas.openxmlformats.org/officeDocument/2006/relationships/image" Target="../media/image32.png" /><Relationship Id="rId4" Type="http://schemas.openxmlformats.org/officeDocument/2006/relationships/image" Target="../media/image33.jpeg" /><Relationship Id="rId5" Type="http://schemas.openxmlformats.org/officeDocument/2006/relationships/image" Target="../media/image34.jpeg" /></Relationships>
</file>

<file path=ppt/diagrams/colors1.xml><?xml version="1.0" encoding="utf-8"?>
<dgm:colorsDef xmlns:a="http://schemas.openxmlformats.org/drawingml/2006/main" xmlns:dgm="http://schemas.openxmlformats.org/drawingml/2006/diagram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a="http://schemas.openxmlformats.org/drawingml/2006/main" xmlns:dgm="http://schemas.openxmlformats.org/drawingml/2006/diagram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a="http://schemas.openxmlformats.org/drawingml/2006/main" xmlns:r="http://schemas.openxmlformats.org/officeDocument/2006/relationships" xmlns:dgm="http://schemas.openxmlformats.org/drawingml/2006/diagram">
  <dgm:ptLst>
    <dgm:pt modelId="{B9AACA47-9AF4-416C-92D6-111241374499}" type="doc">
      <dgm:prSet loTypeId="urn:microsoft.com/office/officeart/2005/8/layout/vList2" loCatId="list" qsTypeId="urn:microsoft.com/office/officeart/2005/8/quickstyle/simple3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DD0DB5AA-FF09-421C-8978-485A2E9241F8}" type="parTrans" cxnId="{1F90DD2E-ED2C-4653-BF41-D896E9742D1A}">
      <dgm:prSet/>
      <dgm:spPr/>
      <dgm:t>
        <a:bodyPr/>
        <a:lstStyle/>
        <a:p>
          <a:endParaRPr lang="ru-RU"/>
        </a:p>
      </dgm:t>
    </dgm:pt>
    <dgm:pt modelId="{9D0F789F-9687-4DF3-B3CC-690B39AF966F}">
      <dgm:prSet phldrT="[Текст]" custT="1"/>
      <dgm:spPr/>
      <dgm:t>
        <a:bodyPr/>
        <a:lstStyle/>
        <a:p>
          <a:r>
            <a:rPr lang="ru-RU" sz="2000" b="1" smtClean="0">
              <a:solidFill>
                <a:schemeClr val="tx1"/>
              </a:solidFill>
              <a:latin typeface="Ubuntu" panose="020b0504030602030204" pitchFamily="34" charset="0"/>
            </a:rPr>
            <a:t>26 010,9 </a:t>
          </a:r>
          <a:r>
            <a:rPr lang="ru-RU" sz="2000" b="1">
              <a:solidFill>
                <a:schemeClr val="tx1"/>
              </a:solidFill>
              <a:latin typeface="Ubuntu" panose="020b0504030602030204" pitchFamily="34" charset="0"/>
            </a:rPr>
            <a:t>рублей</a:t>
          </a:r>
        </a:p>
      </dgm:t>
    </dgm:pt>
    <dgm:pt modelId="{5890C899-2961-4021-8456-D5F7E1E63110}" type="parTrans" cxnId="{03DAD423-E044-4652-8E5E-699F0F056B56}">
      <dgm:prSet/>
      <dgm:spPr/>
      <dgm:t>
        <a:bodyPr/>
        <a:lstStyle/>
        <a:p>
          <a:endParaRPr lang="ru-RU"/>
        </a:p>
      </dgm:t>
    </dgm:pt>
    <dgm:pt modelId="{2A47A32C-E23E-4ED0-8732-601718450A87}">
      <dgm:prSet phldrT="[Текст]" custT="1"/>
      <dgm:spPr/>
      <dgm:t>
        <a:bodyPr/>
        <a:lstStyle/>
        <a:p>
          <a:r>
            <a:rPr lang="ru-RU" sz="1600" b="1">
              <a:solidFill>
                <a:srgbClr val="126F87"/>
              </a:solidFill>
              <a:latin typeface="Ubuntu" panose="020b0504030602030204" pitchFamily="34" charset="0"/>
            </a:rPr>
            <a:t>среднемесячная заработная плата по территории </a:t>
          </a:r>
          <a:r>
            <a:rPr lang="ru-RU" sz="1600" b="1" smtClean="0">
              <a:solidFill>
                <a:srgbClr val="126F87"/>
              </a:solidFill>
              <a:latin typeface="Ubuntu" panose="020b0504030602030204" pitchFamily="34" charset="0"/>
            </a:rPr>
            <a:t>района, </a:t>
          </a:r>
          <a:r>
            <a:rPr lang="ru-RU" sz="1600" b="1">
              <a:solidFill>
                <a:srgbClr val="126F87"/>
              </a:solidFill>
              <a:latin typeface="Ubuntu" panose="020b0504030602030204" pitchFamily="34" charset="0"/>
            </a:rPr>
            <a:t>начисленная работникам за </a:t>
          </a:r>
          <a:r>
            <a:rPr lang="ru-RU" sz="1600" b="1" smtClean="0">
              <a:solidFill>
                <a:srgbClr val="126F87"/>
              </a:solidFill>
              <a:latin typeface="Ubuntu" panose="020b0504030602030204" pitchFamily="34" charset="0"/>
            </a:rPr>
            <a:t>2022 </a:t>
          </a:r>
          <a:r>
            <a:rPr lang="ru-RU" sz="1600" b="1">
              <a:solidFill>
                <a:srgbClr val="126F87"/>
              </a:solidFill>
              <a:latin typeface="Ubuntu" panose="020b0504030602030204" pitchFamily="34" charset="0"/>
            </a:rPr>
            <a:t>год</a:t>
          </a:r>
        </a:p>
      </dgm:t>
    </dgm:pt>
    <dgm:pt modelId="{86CC210C-07C0-4EB1-9AE8-ACC8BEF1275E}" type="sibTrans" cxnId="{03DAD423-E044-4652-8E5E-699F0F056B56}">
      <dgm:prSet/>
      <dgm:spPr/>
      <dgm:t>
        <a:bodyPr/>
        <a:lstStyle/>
        <a:p>
          <a:endParaRPr lang="ru-RU"/>
        </a:p>
      </dgm:t>
    </dgm:pt>
    <dgm:pt modelId="{4EB28065-7677-4E95-A82F-8CACBAE84480}" type="sibTrans" cxnId="{1F90DD2E-ED2C-4653-BF41-D896E9742D1A}">
      <dgm:prSet/>
      <dgm:spPr/>
      <dgm:t>
        <a:bodyPr/>
        <a:lstStyle/>
        <a:p>
          <a:endParaRPr lang="ru-RU"/>
        </a:p>
      </dgm:t>
    </dgm:pt>
    <dgm:pt modelId="{80D57080-4009-4ECE-AFB9-AC20E1787621}" type="parTrans" cxnId="{C4531DCC-BDC0-4A64-A153-630967EFAD47}">
      <dgm:prSet/>
      <dgm:spPr/>
      <dgm:t>
        <a:bodyPr/>
        <a:lstStyle/>
        <a:p>
          <a:endParaRPr lang="ru-RU"/>
        </a:p>
      </dgm:t>
    </dgm:pt>
    <dgm:pt modelId="{F94674A0-4AA3-4B9A-B2B5-CA61F12CA492}">
      <dgm:prSet phldrT="[Текст]" custT="1"/>
      <dgm:spPr/>
      <dgm:t>
        <a:bodyPr/>
        <a:lstStyle/>
        <a:p>
          <a:r>
            <a:rPr lang="ru-RU" sz="2000" b="1" smtClean="0">
              <a:solidFill>
                <a:schemeClr val="tx1"/>
              </a:solidFill>
              <a:latin typeface="Ubuntu" panose="020b0504030602030204" pitchFamily="34" charset="0"/>
            </a:rPr>
            <a:t>1,5 </a:t>
          </a:r>
          <a:r>
            <a:rPr lang="ru-RU" sz="2000" b="1">
              <a:solidFill>
                <a:schemeClr val="tx1"/>
              </a:solidFill>
              <a:latin typeface="Ubuntu" panose="020b0504030602030204" pitchFamily="34" charset="0"/>
            </a:rPr>
            <a:t>%</a:t>
          </a:r>
        </a:p>
      </dgm:t>
    </dgm:pt>
    <dgm:pt modelId="{752482FA-F3F1-4F0D-9ECE-9C8F5EEE6725}" type="parTrans" cxnId="{F686F532-C638-4298-967D-FB9DB4712585}">
      <dgm:prSet/>
      <dgm:spPr/>
      <dgm:t>
        <a:bodyPr/>
        <a:lstStyle/>
        <a:p>
          <a:endParaRPr lang="ru-RU"/>
        </a:p>
      </dgm:t>
    </dgm:pt>
    <dgm:pt modelId="{58E42DA9-3E8C-4E76-A94A-5DAEBB56464F}">
      <dgm:prSet phldrT="[Текст]" custT="1"/>
      <dgm:spPr/>
      <dgm:t>
        <a:bodyPr/>
        <a:lstStyle/>
        <a:p>
          <a:r>
            <a:rPr lang="ru-RU" sz="1600" b="1">
              <a:solidFill>
                <a:srgbClr val="126F87"/>
              </a:solidFill>
              <a:latin typeface="Ubuntu" panose="020b0504030602030204" pitchFamily="34" charset="0"/>
            </a:rPr>
            <a:t>уровень безработицы </a:t>
          </a:r>
          <a:r>
            <a:rPr lang="ru-RU" sz="1600" b="1" smtClean="0">
              <a:solidFill>
                <a:srgbClr val="126F87"/>
              </a:solidFill>
              <a:latin typeface="Ubuntu" panose="020b0504030602030204" pitchFamily="34" charset="0"/>
            </a:rPr>
            <a:t>по району </a:t>
          </a:r>
          <a:r>
            <a:rPr lang="ru-RU" sz="1600" b="1">
              <a:solidFill>
                <a:srgbClr val="126F87"/>
              </a:solidFill>
              <a:latin typeface="Ubuntu" panose="020b0504030602030204" pitchFamily="34" charset="0"/>
            </a:rPr>
            <a:t>на </a:t>
          </a:r>
          <a:r>
            <a:rPr lang="ru-RU" sz="1600" b="1" smtClean="0">
              <a:solidFill>
                <a:srgbClr val="126F87"/>
              </a:solidFill>
              <a:latin typeface="Ubuntu" panose="020b0504030602030204" pitchFamily="34" charset="0"/>
            </a:rPr>
            <a:t>01.01.2023 </a:t>
          </a:r>
          <a:endParaRPr lang="ru-RU" sz="1600" b="1">
            <a:solidFill>
              <a:srgbClr val="126F87"/>
            </a:solidFill>
            <a:latin typeface="Ubuntu" panose="020b0504030602030204" pitchFamily="34" charset="0"/>
          </a:endParaRPr>
        </a:p>
      </dgm:t>
    </dgm:pt>
    <dgm:pt modelId="{8ED3445D-C662-4AC4-B2FB-F8F141402741}" type="sibTrans" cxnId="{F686F532-C638-4298-967D-FB9DB4712585}">
      <dgm:prSet/>
      <dgm:spPr/>
      <dgm:t>
        <a:bodyPr/>
        <a:lstStyle/>
        <a:p>
          <a:endParaRPr lang="ru-RU"/>
        </a:p>
      </dgm:t>
    </dgm:pt>
    <dgm:pt modelId="{29D14AF4-94E5-4169-8DAD-E2113CD3C825}" type="sibTrans" cxnId="{C4531DCC-BDC0-4A64-A153-630967EFAD47}">
      <dgm:prSet/>
      <dgm:spPr/>
      <dgm:t>
        <a:bodyPr/>
        <a:lstStyle/>
        <a:p>
          <a:endParaRPr lang="ru-RU"/>
        </a:p>
      </dgm:t>
    </dgm:pt>
    <dgm:pt modelId="{B861FE18-9F8C-42C8-9AC7-B4E69DBA07CA}" type="parTrans" cxnId="{FD23AB40-8665-44F6-BCFB-77189EF3EB8E}">
      <dgm:prSet/>
      <dgm:spPr/>
      <dgm:t>
        <a:bodyPr/>
        <a:lstStyle/>
        <a:p>
          <a:endParaRPr lang="ru-RU"/>
        </a:p>
      </dgm:t>
    </dgm:pt>
    <dgm:pt modelId="{89FC0106-2412-4531-9002-86193A1A117A}">
      <dgm:prSet custT="1"/>
      <dgm:spPr/>
      <dgm:t>
        <a:bodyPr/>
        <a:lstStyle/>
        <a:p>
          <a:r>
            <a:rPr lang="ru-RU" sz="2000" b="1" smtClean="0">
              <a:solidFill>
                <a:schemeClr val="tx1"/>
              </a:solidFill>
              <a:latin typeface="Ubuntu" panose="020b0504030602030204" pitchFamily="34" charset="0"/>
            </a:rPr>
            <a:t>64 человека</a:t>
          </a:r>
          <a:endParaRPr lang="ru-RU" sz="2000" b="1">
            <a:solidFill>
              <a:schemeClr val="tx1"/>
            </a:solidFill>
            <a:latin typeface="Ubuntu" panose="020b0504030602030204" pitchFamily="34" charset="0"/>
          </a:endParaRPr>
        </a:p>
      </dgm:t>
    </dgm:pt>
    <dgm:pt modelId="{473E8CD7-3562-46F9-A66B-4E122BC6AF3A}" type="parTrans" cxnId="{40792346-5890-40B6-864B-9852C8914C9D}">
      <dgm:prSet/>
      <dgm:spPr/>
      <dgm:t>
        <a:bodyPr/>
        <a:lstStyle/>
        <a:p>
          <a:endParaRPr lang="ru-RU"/>
        </a:p>
      </dgm:t>
    </dgm:pt>
    <dgm:pt modelId="{FC19572B-CC24-4336-BE10-A8A2BFB1D616}">
      <dgm:prSet custT="1"/>
      <dgm:spPr/>
      <dgm:t>
        <a:bodyPr/>
        <a:lstStyle/>
        <a:p>
          <a:r>
            <a:rPr lang="ru-RU" sz="1600" b="1">
              <a:solidFill>
                <a:srgbClr val="126F87"/>
              </a:solidFill>
              <a:latin typeface="Ubuntu" panose="020b0504030602030204" pitchFamily="34" charset="0"/>
            </a:rPr>
            <a:t>численность безработных на </a:t>
          </a:r>
          <a:r>
            <a:rPr lang="ru-RU" sz="1600" b="1" smtClean="0">
              <a:solidFill>
                <a:srgbClr val="126F87"/>
              </a:solidFill>
              <a:latin typeface="Ubuntu" panose="020b0504030602030204" pitchFamily="34" charset="0"/>
            </a:rPr>
            <a:t>01.01.2023 </a:t>
          </a:r>
          <a:endParaRPr lang="ru-RU" sz="1600" b="1">
            <a:solidFill>
              <a:srgbClr val="126F87"/>
            </a:solidFill>
            <a:latin typeface="Ubuntu" panose="020b0504030602030204" pitchFamily="34" charset="0"/>
          </a:endParaRPr>
        </a:p>
      </dgm:t>
    </dgm:pt>
    <dgm:pt modelId="{241AAAA5-C158-4E32-B9E2-63E566D85463}" type="sibTrans" cxnId="{40792346-5890-40B6-864B-9852C8914C9D}">
      <dgm:prSet/>
      <dgm:spPr/>
      <dgm:t>
        <a:bodyPr/>
        <a:lstStyle/>
        <a:p>
          <a:endParaRPr lang="ru-RU"/>
        </a:p>
      </dgm:t>
    </dgm:pt>
    <dgm:pt modelId="{ABBADB31-3EDE-469A-80BC-98EE204BF1A7}" type="sibTrans" cxnId="{FD23AB40-8665-44F6-BCFB-77189EF3EB8E}">
      <dgm:prSet/>
      <dgm:spPr/>
      <dgm:t>
        <a:bodyPr/>
        <a:lstStyle/>
        <a:p>
          <a:endParaRPr lang="ru-RU"/>
        </a:p>
      </dgm:t>
    </dgm:pt>
    <dgm:pt modelId="{F917DBB6-0AED-41F1-9E66-8431B2F21EE9}" type="pres">
      <dgm:prSet presAssocID="{B9AACA47-9AF4-416C-92D6-111241374499}" presName="linear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B71462A-A19E-46C8-9AAC-D27804174A5E}" type="pres">
      <dgm:prSet presAssocID="{9D0F789F-9687-4DF3-B3CC-690B39AF966F}" presName="parentText" presStyleLbl="node1" presStyleCnt="3" custLinFactNeighborX="224" custLinFactNeighborY="-6944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D54273-A467-4DE5-9A6A-08651D68FF3B}" type="pres">
      <dgm:prSet presAssocID="{9D0F789F-9687-4DF3-B3CC-690B39AF966F}" presName="childText" presStyleLbl="revTx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E514A1-4C2E-41B2-A54B-0D0FAE036EA8}" type="pres">
      <dgm:prSet presAssocID="{F94674A0-4AA3-4B9A-B2B5-CA61F12CA492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62AFDC-61E3-4C00-B8AE-32931733349D}" type="pres">
      <dgm:prSet presAssocID="{F94674A0-4AA3-4B9A-B2B5-CA61F12CA492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D4386D-3D8E-4869-9B9C-0A9B6FCCEAB7}" type="pres">
      <dgm:prSet presAssocID="{89FC0106-2412-4531-9002-86193A1A117A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290745-B1F2-4136-8554-FC51BBE6AEDA}" type="pres">
      <dgm:prSet presAssocID="{89FC0106-2412-4531-9002-86193A1A117A}" presName="childText" presStyleLbl="revTx" presStyleIdx="2" presStyleCnt="3" custLinFactNeighborY="23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F90DD2E-ED2C-4653-BF41-D896E9742D1A}" srcId="{B9AACA47-9AF4-416C-92D6-111241374499}" destId="{9D0F789F-9687-4DF3-B3CC-690B39AF966F}" srcOrd="0" destOrd="0" parTransId="{DD0DB5AA-FF09-421C-8978-485A2E9241F8}" sibTransId="{4EB28065-7677-4E95-A82F-8CACBAE84480}"/>
    <dgm:cxn modelId="{03DAD423-E044-4652-8E5E-699F0F056B56}" srcId="{9D0F789F-9687-4DF3-B3CC-690B39AF966F}" destId="{2A47A32C-E23E-4ED0-8732-601718450A87}" srcOrd="0" destOrd="0" parTransId="{5890C899-2961-4021-8456-D5F7E1E63110}" sibTransId="{86CC210C-07C0-4EB1-9AE8-ACC8BEF1275E}"/>
    <dgm:cxn modelId="{C4531DCC-BDC0-4A64-A153-630967EFAD47}" srcId="{B9AACA47-9AF4-416C-92D6-111241374499}" destId="{F94674A0-4AA3-4B9A-B2B5-CA61F12CA492}" srcOrd="1" destOrd="0" parTransId="{80D57080-4009-4ECE-AFB9-AC20E1787621}" sibTransId="{29D14AF4-94E5-4169-8DAD-E2113CD3C825}"/>
    <dgm:cxn modelId="{F686F532-C638-4298-967D-FB9DB4712585}" srcId="{F94674A0-4AA3-4B9A-B2B5-CA61F12CA492}" destId="{58E42DA9-3E8C-4E76-A94A-5DAEBB56464F}" srcOrd="0" destOrd="0" parTransId="{752482FA-F3F1-4F0D-9ECE-9C8F5EEE6725}" sibTransId="{8ED3445D-C662-4AC4-B2FB-F8F141402741}"/>
    <dgm:cxn modelId="{FD23AB40-8665-44F6-BCFB-77189EF3EB8E}" srcId="{B9AACA47-9AF4-416C-92D6-111241374499}" destId="{89FC0106-2412-4531-9002-86193A1A117A}" srcOrd="2" destOrd="0" parTransId="{B861FE18-9F8C-42C8-9AC7-B4E69DBA07CA}" sibTransId="{ABBADB31-3EDE-469A-80BC-98EE204BF1A7}"/>
    <dgm:cxn modelId="{40792346-5890-40B6-864B-9852C8914C9D}" srcId="{89FC0106-2412-4531-9002-86193A1A117A}" destId="{FC19572B-CC24-4336-BE10-A8A2BFB1D616}" srcOrd="0" destOrd="0" parTransId="{473E8CD7-3562-46F9-A66B-4E122BC6AF3A}" sibTransId="{241AAAA5-C158-4E32-B9E2-63E566D85463}"/>
    <dgm:cxn modelId="{59B56113-4BD0-47CC-9117-EC714A1BD90E}" type="presOf" srcId="{B9AACA47-9AF4-416C-92D6-111241374499}" destId="{F917DBB6-0AED-41F1-9E66-8431B2F21EE9}" srcOrd="0" destOrd="0" presId="urn:microsoft.com/office/officeart/2005/8/layout/vList2"/>
    <dgm:cxn modelId="{E230BB21-A5E5-4CB1-BCAA-69133301796D}" type="presParOf" srcId="{F917DBB6-0AED-41F1-9E66-8431B2F21EE9}" destId="{9B71462A-A19E-46C8-9AAC-D27804174A5E}" srcOrd="0" destOrd="0" presId="urn:microsoft.com/office/officeart/2005/8/layout/vList2"/>
    <dgm:cxn modelId="{EB6DF06C-0166-4E00-8B11-92431286A4EE}" type="presOf" srcId="{9D0F789F-9687-4DF3-B3CC-690B39AF966F}" destId="{9B71462A-A19E-46C8-9AAC-D27804174A5E}" srcOrd="0" destOrd="0" presId="urn:microsoft.com/office/officeart/2005/8/layout/vList2"/>
    <dgm:cxn modelId="{21534EB2-7447-4814-BCC2-3CFC10DD7844}" type="presParOf" srcId="{F917DBB6-0AED-41F1-9E66-8431B2F21EE9}" destId="{F4D54273-A467-4DE5-9A6A-08651D68FF3B}" srcOrd="1" destOrd="0" presId="urn:microsoft.com/office/officeart/2005/8/layout/vList2"/>
    <dgm:cxn modelId="{94AD812D-6A48-426B-BB52-6497791C6C64}" type="presOf" srcId="{2A47A32C-E23E-4ED0-8732-601718450A87}" destId="{F4D54273-A467-4DE5-9A6A-08651D68FF3B}" srcOrd="0" destOrd="0" presId="urn:microsoft.com/office/officeart/2005/8/layout/vList2"/>
    <dgm:cxn modelId="{8CA4DB86-B1E2-4090-80F5-00FA5822009E}" type="presParOf" srcId="{F917DBB6-0AED-41F1-9E66-8431B2F21EE9}" destId="{37E514A1-4C2E-41B2-A54B-0D0FAE036EA8}" srcOrd="2" destOrd="0" presId="urn:microsoft.com/office/officeart/2005/8/layout/vList2"/>
    <dgm:cxn modelId="{0459347F-32C6-4AF1-AB4A-C2F40961ECAB}" type="presOf" srcId="{F94674A0-4AA3-4B9A-B2B5-CA61F12CA492}" destId="{37E514A1-4C2E-41B2-A54B-0D0FAE036EA8}" srcOrd="0" destOrd="0" presId="urn:microsoft.com/office/officeart/2005/8/layout/vList2"/>
    <dgm:cxn modelId="{45782B74-C57A-40B6-8EA5-20C7484CBE79}" type="presParOf" srcId="{F917DBB6-0AED-41F1-9E66-8431B2F21EE9}" destId="{4162AFDC-61E3-4C00-B8AE-32931733349D}" srcOrd="3" destOrd="0" presId="urn:microsoft.com/office/officeart/2005/8/layout/vList2"/>
    <dgm:cxn modelId="{AACB12CD-598B-4A7E-A429-97373028C932}" type="presOf" srcId="{58E42DA9-3E8C-4E76-A94A-5DAEBB56464F}" destId="{4162AFDC-61E3-4C00-B8AE-32931733349D}" srcOrd="0" destOrd="0" presId="urn:microsoft.com/office/officeart/2005/8/layout/vList2"/>
    <dgm:cxn modelId="{B27D196E-E505-40FA-AF7A-2849F7D61F28}" type="presParOf" srcId="{F917DBB6-0AED-41F1-9E66-8431B2F21EE9}" destId="{CCD4386D-3D8E-4869-9B9C-0A9B6FCCEAB7}" srcOrd="4" destOrd="0" presId="urn:microsoft.com/office/officeart/2005/8/layout/vList2"/>
    <dgm:cxn modelId="{E4B20F12-662E-43B6-B38C-8A25F9F2E27F}" type="presOf" srcId="{89FC0106-2412-4531-9002-86193A1A117A}" destId="{CCD4386D-3D8E-4869-9B9C-0A9B6FCCEAB7}" srcOrd="0" destOrd="0" presId="urn:microsoft.com/office/officeart/2005/8/layout/vList2"/>
    <dgm:cxn modelId="{45E701E6-D243-43D1-A869-5830DEC0505B}" type="presParOf" srcId="{F917DBB6-0AED-41F1-9E66-8431B2F21EE9}" destId="{97290745-B1F2-4136-8554-FC51BBE6AEDA}" srcOrd="5" destOrd="0" presId="urn:microsoft.com/office/officeart/2005/8/layout/vList2"/>
    <dgm:cxn modelId="{28074DFF-9842-4FF3-8C12-C75413894924}" type="presOf" srcId="{FC19572B-CC24-4336-BE10-A8A2BFB1D616}" destId="{97290745-B1F2-4136-8554-FC51BBE6AED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" minVer="http://schemas.openxmlformats.org/drawingml/2006/main"/>
    </a:ext>
  </dgm:extLst>
</dgm:dataModel>
</file>

<file path=ppt/diagrams/data2.xml><?xml version="1.0" encoding="utf-8"?>
<dgm:dataModel xmlns:a="http://schemas.openxmlformats.org/drawingml/2006/main" xmlns:r="http://schemas.openxmlformats.org/officeDocument/2006/relationships" xmlns:dgm="http://schemas.openxmlformats.org/drawingml/2006/diagram">
  <dgm:ptLst>
    <dgm:pt modelId="{C19E3B8D-664E-4A45-8903-0C558010101E}" type="doc">
      <dgm:prSet loTypeId="urn:microsoft.com/office/officeart/2008/layout/BendingPictureCaptionList" loCatId="picture" qsTypeId="urn:microsoft.com/office/officeart/2005/8/quickstyle/3d3" qsCatId="3D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E2D1D372-E924-4F82-86AA-75DBD1D4F02A}" type="parTrans" cxnId="{D9A6103F-E0BD-4564-A464-A7C8C185C632}">
      <dgm:prSet/>
      <dgm:spPr/>
      <dgm:t>
        <a:bodyPr/>
        <a:lstStyle/>
        <a:p>
          <a:endParaRPr lang="ru-RU"/>
        </a:p>
      </dgm:t>
    </dgm:pt>
    <dgm:pt modelId="{2E5326A7-1564-43B5-A259-974A8FCFDD5F}">
      <dgm:prSet phldrT="[Текст]"/>
      <dgm:spPr>
        <a:ln>
          <a:solidFill>
            <a:srgbClr val="126F87"/>
          </a:solidFill>
        </a:ln>
      </dgm:spPr>
      <dgm:t>
        <a:bodyPr/>
        <a:lstStyle/>
        <a:p>
          <a:pPr marR="0" eaLnBrk="1" fontAlgn="auto" latinLnBrk="0" hangingPunct="1">
            <a:buClrTx/>
            <a:buSzTx/>
            <a:buFontTx/>
            <a:defRPr/>
          </a:pPr>
          <a:r>
            <a:rPr lang="ru-RU" b="1" smtClean="0">
              <a:solidFill>
                <a:srgbClr val="126F87"/>
              </a:solidFill>
              <a:latin typeface="Ubuntu" panose="020b0504030602030204" pitchFamily="34" charset="0"/>
            </a:rPr>
            <a:t>Сельское хозяйство</a:t>
          </a:r>
          <a:endParaRPr lang="ru-RU" b="1">
            <a:solidFill>
              <a:srgbClr val="126F87"/>
            </a:solidFill>
            <a:latin typeface="Ubuntu" panose="020b0504030602030204" pitchFamily="34" charset="0"/>
          </a:endParaRPr>
        </a:p>
      </dgm:t>
    </dgm:pt>
    <dgm:pt modelId="{213442CF-BFB8-4907-ABEF-AAEA8D65A757}" type="sibTrans" cxnId="{D9A6103F-E0BD-4564-A464-A7C8C185C632}">
      <dgm:prSet/>
      <dgm:spPr/>
      <dgm:t>
        <a:bodyPr/>
        <a:lstStyle/>
        <a:p>
          <a:endParaRPr lang="ru-RU"/>
        </a:p>
      </dgm:t>
    </dgm:pt>
    <dgm:pt modelId="{54DC63DA-CF4D-4497-8E24-4476959371A8}" type="parTrans" cxnId="{D31EE8C8-A340-468A-B5F9-77712A7333F3}">
      <dgm:prSet/>
      <dgm:spPr/>
      <dgm:t>
        <a:bodyPr/>
        <a:lstStyle/>
        <a:p>
          <a:endParaRPr lang="ru-RU" b="1"/>
        </a:p>
      </dgm:t>
    </dgm:pt>
    <dgm:pt modelId="{4177BCD5-FE55-460D-9F7D-1CFE84055244}">
      <dgm:prSet phldrT="[Текст]" custT="1"/>
      <dgm:spPr>
        <a:ln>
          <a:solidFill>
            <a:srgbClr val="126F87"/>
          </a:solidFill>
        </a:ln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defRPr/>
          </a:pPr>
          <a:r>
            <a:rPr lang="ru-RU" sz="1400" b="1">
              <a:solidFill>
                <a:srgbClr val="126F87"/>
              </a:solidFill>
              <a:effectLst/>
              <a:latin typeface="Ubuntu" panose="020b0504030602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smtClean="0">
              <a:solidFill>
                <a:srgbClr val="126F87"/>
              </a:solidFill>
              <a:effectLst/>
              <a:latin typeface="Ubuntu" panose="020b0504030602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Производство сыров</a:t>
          </a:r>
          <a:endParaRPr lang="ru-RU" sz="1600" b="1">
            <a:solidFill>
              <a:srgbClr val="126F87"/>
            </a:solidFill>
            <a:effectLst/>
            <a:latin typeface="Ubuntu" panose="020b0504030602030204" pitchFamily="34" charset="0"/>
            <a:ea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F78E8DE-023D-4820-98AF-1BF6151AE079}" type="sibTrans" cxnId="{D31EE8C8-A340-468A-B5F9-77712A7333F3}">
      <dgm:prSet/>
      <dgm:spPr/>
      <dgm:t>
        <a:bodyPr/>
        <a:lstStyle/>
        <a:p>
          <a:endParaRPr lang="ru-RU" b="1"/>
        </a:p>
      </dgm:t>
    </dgm:pt>
    <dgm:pt modelId="{92502701-1E09-4214-BCFD-A873ECDFE599}" type="parTrans" cxnId="{22C77978-D082-4EBB-9B2D-D1BA31C601C3}">
      <dgm:prSet/>
      <dgm:spPr/>
      <dgm:t>
        <a:bodyPr/>
        <a:lstStyle/>
        <a:p>
          <a:endParaRPr lang="ru-RU" b="1"/>
        </a:p>
      </dgm:t>
    </dgm:pt>
    <dgm:pt modelId="{49EAD20F-8223-4B5D-A792-BC2702A12BFC}">
      <dgm:prSet phldrT="[Текст]" custT="1"/>
      <dgm:spPr>
        <a:ln>
          <a:solidFill>
            <a:srgbClr val="126F87"/>
          </a:solidFill>
        </a:ln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defRPr/>
          </a:pPr>
          <a:r>
            <a:rPr lang="ru-RU" sz="1600" b="1" smtClean="0">
              <a:solidFill>
                <a:srgbClr val="126F87"/>
              </a:solidFill>
              <a:latin typeface="Ubuntu" panose="020b0504030602030204" pitchFamily="34" charset="0"/>
            </a:rPr>
            <a:t>Переработка древесины</a:t>
          </a:r>
          <a:endParaRPr lang="ru-RU" sz="1600" b="1">
            <a:solidFill>
              <a:srgbClr val="126F87"/>
            </a:solidFill>
            <a:latin typeface="Ubuntu" panose="020b0504030602030204" pitchFamily="34" charset="0"/>
          </a:endParaRPr>
        </a:p>
      </dgm:t>
    </dgm:pt>
    <dgm:pt modelId="{E9A7DB48-96CA-4E17-98D7-3E0BF506B50B}" type="sibTrans" cxnId="{22C77978-D082-4EBB-9B2D-D1BA31C601C3}">
      <dgm:prSet/>
      <dgm:spPr/>
      <dgm:t>
        <a:bodyPr/>
        <a:lstStyle/>
        <a:p>
          <a:endParaRPr lang="ru-RU" b="1"/>
        </a:p>
      </dgm:t>
    </dgm:pt>
    <dgm:pt modelId="{7AF7BEEB-C1A3-4F31-A11E-9AA87883B824}" type="parTrans" cxnId="{0F8EF6FD-ADE1-403A-9285-817B69632D83}">
      <dgm:prSet/>
      <dgm:spPr/>
      <dgm:t>
        <a:bodyPr/>
        <a:lstStyle/>
        <a:p>
          <a:endParaRPr lang="ru-RU" b="1"/>
        </a:p>
      </dgm:t>
    </dgm:pt>
    <dgm:pt modelId="{BAF0FC3A-03E9-4C97-B2E0-6CA707C21AEF}">
      <dgm:prSet custT="1"/>
      <dgm:spPr>
        <a:ln>
          <a:solidFill>
            <a:srgbClr val="126F87"/>
          </a:solidFill>
        </a:ln>
      </dgm:spPr>
      <dgm:t>
        <a:bodyPr/>
        <a:lstStyle/>
        <a:p>
          <a:r>
            <a:rPr lang="ru-RU" sz="1600" b="1" smtClean="0">
              <a:solidFill>
                <a:srgbClr val="126F87"/>
              </a:solidFill>
              <a:effectLst/>
              <a:latin typeface="Ubuntu" panose="020b0504030602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Производство </a:t>
          </a:r>
          <a:r>
            <a:rPr lang="ru-RU" sz="1600" b="1">
              <a:solidFill>
                <a:srgbClr val="126F87"/>
              </a:solidFill>
              <a:effectLst/>
              <a:latin typeface="Ubuntu" panose="020b0504030602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пищевых продуктов</a:t>
          </a:r>
          <a:endParaRPr lang="ru-RU" sz="1600" b="1">
            <a:solidFill>
              <a:srgbClr val="126F87"/>
            </a:solidFill>
            <a:latin typeface="Ubuntu" panose="020b0504030602030204" pitchFamily="34" charset="0"/>
          </a:endParaRPr>
        </a:p>
      </dgm:t>
    </dgm:pt>
    <dgm:pt modelId="{441B9174-6620-48E7-95CE-13B4F53512E5}" type="sibTrans" cxnId="{0F8EF6FD-ADE1-403A-9285-817B69632D83}">
      <dgm:prSet/>
      <dgm:spPr/>
      <dgm:t>
        <a:bodyPr/>
        <a:lstStyle/>
        <a:p>
          <a:endParaRPr lang="ru-RU" b="1"/>
        </a:p>
      </dgm:t>
    </dgm:pt>
    <dgm:pt modelId="{0BEC4E4B-E566-454F-8EA8-4267E1081FC4}" type="parTrans" cxnId="{54F5376C-242E-4FD6-82E8-93A9759D5B8E}">
      <dgm:prSet/>
      <dgm:spPr/>
      <dgm:t>
        <a:bodyPr/>
        <a:lstStyle/>
        <a:p>
          <a:endParaRPr lang="ru-RU" b="1"/>
        </a:p>
      </dgm:t>
    </dgm:pt>
    <dgm:pt modelId="{3F304F0F-0D57-426C-81E9-9F5CC64D0FF4}">
      <dgm:prSet custT="1"/>
      <dgm:spPr>
        <a:ln>
          <a:solidFill>
            <a:srgbClr val="126F87"/>
          </a:solidFill>
        </a:ln>
      </dgm:spPr>
      <dgm:t>
        <a:bodyPr/>
        <a:lstStyle/>
        <a:p>
          <a:r>
            <a:rPr lang="ru-RU" sz="1600" b="1" smtClean="0">
              <a:solidFill>
                <a:srgbClr val="126F87"/>
              </a:solidFill>
              <a:effectLst/>
              <a:latin typeface="Ubuntu" panose="020b0504030602030204" pitchFamily="34" charset="0"/>
              <a:ea typeface="Times New Roman" panose="02020603050405020304" pitchFamily="18" charset="0"/>
            </a:rPr>
            <a:t>Эко-туризм</a:t>
          </a:r>
          <a:endParaRPr lang="ru-RU" sz="1600" b="1">
            <a:solidFill>
              <a:srgbClr val="126F87"/>
            </a:solidFill>
            <a:latin typeface="Ubuntu" panose="020b0504030602030204" pitchFamily="34" charset="0"/>
          </a:endParaRPr>
        </a:p>
      </dgm:t>
    </dgm:pt>
    <dgm:pt modelId="{03828BB0-6247-4DA4-8719-8B72676E0256}" type="sibTrans" cxnId="{54F5376C-242E-4FD6-82E8-93A9759D5B8E}">
      <dgm:prSet/>
      <dgm:spPr/>
      <dgm:t>
        <a:bodyPr/>
        <a:lstStyle/>
        <a:p>
          <a:endParaRPr lang="ru-RU" b="1"/>
        </a:p>
      </dgm:t>
    </dgm:pt>
    <dgm:pt modelId="{C16F1866-0641-4409-AC2D-A83DD76E158E}" type="pres">
      <dgm:prSet presAssocID="{C19E3B8D-664E-4A45-8903-0C558010101E}" presName="Name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EF24BF3-E418-4B7D-91E6-36062B23D62B}" type="pres">
      <dgm:prSet presAssocID="{2E5326A7-1564-43B5-A259-974A8FCFDD5F}" presName="composite"/>
      <dgm:spPr/>
      <dgm:t>
        <a:bodyPr/>
        <a:lstStyle/>
        <a:p/>
      </dgm:t>
    </dgm:pt>
    <dgm:pt modelId="{6AB817B4-58FE-49F8-A8F7-2BAE4F36055F}" type="pres">
      <dgm:prSet presAssocID="{2E5326A7-1564-43B5-A259-974A8FCFDD5F}" presName="rect1" presStyleLbl="bgImgPlace1" presStyleCnt="5" custScaleX="124054"/>
      <dgm:spPr>
        <a:blipFill rotWithShape="1">
          <a:blip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B7E342D0-C7BF-4E0B-B0D4-00A3DABC362F}" type="pres">
      <dgm:prSet presAssocID="{2E5326A7-1564-43B5-A259-974A8FCFDD5F}" presName="wedgeRectCallout1" presStyleLbl="node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34385B-8E26-409B-BDCB-3B68FFA8BBCC}" type="pres">
      <dgm:prSet presAssocID="{213442CF-BFB8-4907-ABEF-AAEA8D65A757}" presName="sibTrans"/>
      <dgm:spPr/>
      <dgm:t>
        <a:bodyPr/>
        <a:lstStyle/>
        <a:p/>
      </dgm:t>
    </dgm:pt>
    <dgm:pt modelId="{76FBA3F6-3CCD-4204-86A1-B265DCC0338D}" type="pres">
      <dgm:prSet presAssocID="{4177BCD5-FE55-460D-9F7D-1CFE84055244}" presName="composite"/>
      <dgm:spPr/>
      <dgm:t>
        <a:bodyPr/>
        <a:lstStyle/>
        <a:p/>
      </dgm:t>
    </dgm:pt>
    <dgm:pt modelId="{932E441C-5CBA-48C2-88FC-B7C9B3AE345B}" type="pres">
      <dgm:prSet presAssocID="{4177BCD5-FE55-460D-9F7D-1CFE84055244}" presName="rect1" presStyleLbl="bgImgPlace1" presStyleIdx="1" presStyleCnt="5"/>
      <dgm:spPr>
        <a:blipFill rotWithShape="1">
          <a:blip r:embed="rId2"/>
          <a:stretch>
            <a:fillRect/>
          </a:stretch>
        </a:blipFill>
        <a:ln>
          <a:solidFill>
            <a:srgbClr val="126F87"/>
          </a:solidFill>
        </a:ln>
      </dgm:spPr>
      <dgm:t>
        <a:bodyPr/>
        <a:lstStyle/>
        <a:p>
          <a:endParaRPr lang="ru-RU"/>
        </a:p>
      </dgm:t>
    </dgm:pt>
    <dgm:pt modelId="{B544BD85-6B34-41F6-9D37-5AF063B45042}" type="pres">
      <dgm:prSet presAssocID="{4177BCD5-FE55-460D-9F7D-1CFE84055244}" presName="wedgeRectCallout1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634AFB-55A2-4149-B0CF-7F55198DBD66}" type="pres">
      <dgm:prSet presAssocID="{FF78E8DE-023D-4820-98AF-1BF6151AE079}" presName="sibTrans"/>
      <dgm:spPr/>
      <dgm:t>
        <a:bodyPr/>
        <a:lstStyle/>
        <a:p/>
      </dgm:t>
    </dgm:pt>
    <dgm:pt modelId="{114593DA-7894-42A2-8948-B2A67A6DF5D0}" type="pres">
      <dgm:prSet presAssocID="{49EAD20F-8223-4B5D-A792-BC2702A12BFC}" presName="composite"/>
      <dgm:spPr/>
      <dgm:t>
        <a:bodyPr/>
        <a:lstStyle/>
        <a:p/>
      </dgm:t>
    </dgm:pt>
    <dgm:pt modelId="{6B447BB1-56FB-4F34-BB0F-12FD33405531}" type="pres">
      <dgm:prSet presAssocID="{49EAD20F-8223-4B5D-A792-BC2702A12BFC}" presName="rect1" presStyleLbl="bgImgPlace1" presStyleIdx="2" presStyleCnt="5" custLinFactNeighborX="4354" custLinFactNeighborY="2159"/>
      <dgm:spPr>
        <a:blipFill rotWithShape="1">
          <a:blip r:embed="rId3"/>
          <a:stretch>
            <a:fillRect/>
          </a:stretch>
        </a:blipFill>
        <a:ln>
          <a:solidFill>
            <a:srgbClr val="126F87"/>
          </a:solidFill>
        </a:ln>
      </dgm:spPr>
      <dgm:t>
        <a:bodyPr/>
        <a:lstStyle/>
        <a:p>
          <a:endParaRPr lang="ru-RU"/>
        </a:p>
      </dgm:t>
    </dgm:pt>
    <dgm:pt modelId="{BBDF1B85-244D-4E51-A9BE-BBB87B408F65}" type="pres">
      <dgm:prSet presAssocID="{49EAD20F-8223-4B5D-A792-BC2702A12BFC}" presName="wedgeRectCallout1" presStyleLbl="node1" presStyleIdx="2" presStyleCnt="5" custScaleX="1052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9C5BEC-3DE9-4B42-9F6A-BD84DE783B82}" type="pres">
      <dgm:prSet presAssocID="{E9A7DB48-96CA-4E17-98D7-3E0BF506B50B}" presName="sibTrans"/>
      <dgm:spPr/>
      <dgm:t>
        <a:bodyPr/>
        <a:lstStyle/>
        <a:p/>
      </dgm:t>
    </dgm:pt>
    <dgm:pt modelId="{A58CE7FB-264D-4FC3-972F-87563A915BA1}" type="pres">
      <dgm:prSet presAssocID="{BAF0FC3A-03E9-4C97-B2E0-6CA707C21AEF}" presName="composite"/>
      <dgm:spPr/>
      <dgm:t>
        <a:bodyPr/>
        <a:lstStyle/>
        <a:p/>
      </dgm:t>
    </dgm:pt>
    <dgm:pt modelId="{40EAD0BB-7E21-4F9F-9449-B9742FF37857}" type="pres">
      <dgm:prSet presAssocID="{BAF0FC3A-03E9-4C97-B2E0-6CA707C21AEF}" presName="rect1" presStyleLbl="bgImgPlace1" presStyleIdx="3" presStyleCnt="5" custScaleX="99596" custScaleY="100650" custLinFactNeighborX="55953" custLinFactNeighborY="-649"/>
      <dgm:spPr>
        <a:blipFill rotWithShape="1">
          <a:blip r:embed="rId4"/>
          <a:stretch>
            <a:fillRect/>
          </a:stretch>
        </a:blipFill>
        <a:ln>
          <a:solidFill>
            <a:srgbClr val="126F87"/>
          </a:solidFill>
        </a:ln>
      </dgm:spPr>
      <dgm:t>
        <a:bodyPr/>
        <a:lstStyle/>
        <a:p>
          <a:endParaRPr lang="ru-RU"/>
        </a:p>
      </dgm:t>
    </dgm:pt>
    <dgm:pt modelId="{159A542A-206C-4DFD-82E8-5FE115834A37}" type="pres">
      <dgm:prSet presAssocID="{BAF0FC3A-03E9-4C97-B2E0-6CA707C21AEF}" presName="wedgeRectCallout1" presStyleLbl="node1" presStyleIdx="3" presStyleCnt="5" custScaleX="109626" custLinFactNeighborX="-19187" custLinFactNeighborY="13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F37D74-C600-4033-8E38-E3B0C524B782}" type="pres">
      <dgm:prSet presAssocID="{441B9174-6620-48E7-95CE-13B4F53512E5}" presName="sibTrans"/>
      <dgm:spPr/>
      <dgm:t>
        <a:bodyPr/>
        <a:lstStyle/>
        <a:p/>
      </dgm:t>
    </dgm:pt>
    <dgm:pt modelId="{046180D8-68F3-4B95-B2CE-A3FA767025FA}" type="pres">
      <dgm:prSet presAssocID="{3F304F0F-0D57-426C-81E9-9F5CC64D0FF4}" presName="composite"/>
      <dgm:spPr/>
      <dgm:t>
        <a:bodyPr/>
        <a:lstStyle/>
        <a:p/>
      </dgm:t>
    </dgm:pt>
    <dgm:pt modelId="{7B719425-19CB-41F0-AE3C-7AB1A7061D09}" type="pres">
      <dgm:prSet presAssocID="{3F304F0F-0D57-426C-81E9-9F5CC64D0FF4}" presName="rect1" presStyleLbl="bgImgPlace1" presStyleIdx="4" presStyleCnt="5" custLinFactNeighborX="60312" custLinFactNeighborY="-1307"/>
      <dgm:spPr>
        <a:blipFill rotWithShape="1">
          <a:blip r:embed="rId5"/>
          <a:stretch>
            <a:fillRect l="-3000" r="-3000"/>
          </a:stretch>
        </a:blipFill>
        <a:ln>
          <a:solidFill>
            <a:srgbClr val="126F87"/>
          </a:solidFill>
        </a:ln>
      </dgm:spPr>
      <dgm:t>
        <a:bodyPr/>
        <a:lstStyle/>
        <a:p>
          <a:endParaRPr lang="ru-RU"/>
        </a:p>
      </dgm:t>
    </dgm:pt>
    <dgm:pt modelId="{4D2D6E99-D668-4FB0-91CE-F65CCBF24E32}" type="pres">
      <dgm:prSet presAssocID="{3F304F0F-0D57-426C-81E9-9F5CC64D0FF4}" presName="wedgeRectCallout1" presStyleLbl="node1" presStyleIdx="4" presStyleCnt="5" custLinFactNeighborX="653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9A6103F-E0BD-4564-A464-A7C8C185C632}" srcId="{C19E3B8D-664E-4A45-8903-0C558010101E}" destId="{2E5326A7-1564-43B5-A259-974A8FCFDD5F}" srcOrd="0" destOrd="0" parTransId="{E2D1D372-E924-4F82-86AA-75DBD1D4F02A}" sibTransId="{213442CF-BFB8-4907-ABEF-AAEA8D65A757}"/>
    <dgm:cxn modelId="{D31EE8C8-A340-468A-B5F9-77712A7333F3}" srcId="{C19E3B8D-664E-4A45-8903-0C558010101E}" destId="{4177BCD5-FE55-460D-9F7D-1CFE84055244}" srcOrd="1" destOrd="0" parTransId="{54DC63DA-CF4D-4497-8E24-4476959371A8}" sibTransId="{FF78E8DE-023D-4820-98AF-1BF6151AE079}"/>
    <dgm:cxn modelId="{22C77978-D082-4EBB-9B2D-D1BA31C601C3}" srcId="{C19E3B8D-664E-4A45-8903-0C558010101E}" destId="{49EAD20F-8223-4B5D-A792-BC2702A12BFC}" srcOrd="2" destOrd="0" parTransId="{92502701-1E09-4214-BCFD-A873ECDFE599}" sibTransId="{E9A7DB48-96CA-4E17-98D7-3E0BF506B50B}"/>
    <dgm:cxn modelId="{0F8EF6FD-ADE1-403A-9285-817B69632D83}" srcId="{C19E3B8D-664E-4A45-8903-0C558010101E}" destId="{BAF0FC3A-03E9-4C97-B2E0-6CA707C21AEF}" srcOrd="3" destOrd="0" parTransId="{7AF7BEEB-C1A3-4F31-A11E-9AA87883B824}" sibTransId="{441B9174-6620-48E7-95CE-13B4F53512E5}"/>
    <dgm:cxn modelId="{54F5376C-242E-4FD6-82E8-93A9759D5B8E}" srcId="{C19E3B8D-664E-4A45-8903-0C558010101E}" destId="{3F304F0F-0D57-426C-81E9-9F5CC64D0FF4}" srcOrd="4" destOrd="0" parTransId="{0BEC4E4B-E566-454F-8EA8-4267E1081FC4}" sibTransId="{03828BB0-6247-4DA4-8719-8B72676E0256}"/>
    <dgm:cxn modelId="{F902D68A-9622-4E79-B172-E87E7E184C17}" type="presOf" srcId="{C19E3B8D-664E-4A45-8903-0C558010101E}" destId="{C16F1866-0641-4409-AC2D-A83DD76E158E}" srcOrd="0" destOrd="0" presId="urn:microsoft.com/office/officeart/2008/layout/BendingPictureCaptionList"/>
    <dgm:cxn modelId="{FD8C4065-857E-494A-8BBF-DF0ED2CDD8FC}" type="presParOf" srcId="{C16F1866-0641-4409-AC2D-A83DD76E158E}" destId="{4EF24BF3-E418-4B7D-91E6-36062B23D62B}" srcOrd="0" destOrd="0" presId="urn:microsoft.com/office/officeart/2008/layout/BendingPictureCaptionList"/>
    <dgm:cxn modelId="{74D1C15E-9606-43D5-986F-30CFBDB5CFB5}" type="presParOf" srcId="{4EF24BF3-E418-4B7D-91E6-36062B23D62B}" destId="{6AB817B4-58FE-49F8-A8F7-2BAE4F36055F}" srcOrd="0" destOrd="0" presId="urn:microsoft.com/office/officeart/2008/layout/BendingPictureCaptionList"/>
    <dgm:cxn modelId="{A4965DBE-3BA5-4FAA-BA24-0B7E1C9E45A9}" type="presParOf" srcId="{4EF24BF3-E418-4B7D-91E6-36062B23D62B}" destId="{B7E342D0-C7BF-4E0B-B0D4-00A3DABC362F}" srcOrd="1" destOrd="0" presId="urn:microsoft.com/office/officeart/2008/layout/BendingPictureCaptionList"/>
    <dgm:cxn modelId="{EE3C7583-E927-4087-A52C-25BFD8D5CBA3}" type="presOf" srcId="{2E5326A7-1564-43B5-A259-974A8FCFDD5F}" destId="{B7E342D0-C7BF-4E0B-B0D4-00A3DABC362F}" srcOrd="0" destOrd="0" presId="urn:microsoft.com/office/officeart/2008/layout/BendingPictureCaptionList"/>
    <dgm:cxn modelId="{ACA14D30-00DA-432D-99C6-DD5A6E8ADE31}" type="presParOf" srcId="{C16F1866-0641-4409-AC2D-A83DD76E158E}" destId="{5F34385B-8E26-409B-BDCB-3B68FFA8BBCC}" srcOrd="1" destOrd="0" presId="urn:microsoft.com/office/officeart/2008/layout/BendingPictureCaptionList"/>
    <dgm:cxn modelId="{4287E1C2-FCED-46BB-AF08-CC6D35486458}" type="presParOf" srcId="{C16F1866-0641-4409-AC2D-A83DD76E158E}" destId="{76FBA3F6-3CCD-4204-86A1-B265DCC0338D}" srcOrd="2" destOrd="0" presId="urn:microsoft.com/office/officeart/2008/layout/BendingPictureCaptionList"/>
    <dgm:cxn modelId="{926B1B06-57AE-4601-B733-4F84181CBCCC}" type="presParOf" srcId="{76FBA3F6-3CCD-4204-86A1-B265DCC0338D}" destId="{932E441C-5CBA-48C2-88FC-B7C9B3AE345B}" srcOrd="0" destOrd="0" presId="urn:microsoft.com/office/officeart/2008/layout/BendingPictureCaptionList"/>
    <dgm:cxn modelId="{E1A7A8FD-40D8-43EA-A973-7F7E658194D5}" type="presParOf" srcId="{76FBA3F6-3CCD-4204-86A1-B265DCC0338D}" destId="{B544BD85-6B34-41F6-9D37-5AF063B45042}" srcOrd="1" destOrd="0" presId="urn:microsoft.com/office/officeart/2008/layout/BendingPictureCaptionList"/>
    <dgm:cxn modelId="{2375F314-FA07-4CB9-90AE-06FDBA7AF178}" type="presOf" srcId="{4177BCD5-FE55-460D-9F7D-1CFE84055244}" destId="{B544BD85-6B34-41F6-9D37-5AF063B45042}" srcOrd="0" destOrd="0" presId="urn:microsoft.com/office/officeart/2008/layout/BendingPictureCaptionList"/>
    <dgm:cxn modelId="{A8E1B35A-0977-41A7-8AAC-CFA9611A5287}" type="presParOf" srcId="{C16F1866-0641-4409-AC2D-A83DD76E158E}" destId="{2B634AFB-55A2-4149-B0CF-7F55198DBD66}" srcOrd="3" destOrd="0" presId="urn:microsoft.com/office/officeart/2008/layout/BendingPictureCaptionList"/>
    <dgm:cxn modelId="{2B32AF0E-86EC-43A2-8A39-3C69AF35D4AC}" type="presParOf" srcId="{C16F1866-0641-4409-AC2D-A83DD76E158E}" destId="{114593DA-7894-42A2-8948-B2A67A6DF5D0}" srcOrd="4" destOrd="0" presId="urn:microsoft.com/office/officeart/2008/layout/BendingPictureCaptionList"/>
    <dgm:cxn modelId="{E7CFE947-A876-49FF-9BB8-26517888CCE8}" type="presParOf" srcId="{114593DA-7894-42A2-8948-B2A67A6DF5D0}" destId="{6B447BB1-56FB-4F34-BB0F-12FD33405531}" srcOrd="0" destOrd="0" presId="urn:microsoft.com/office/officeart/2008/layout/BendingPictureCaptionList"/>
    <dgm:cxn modelId="{F90B62E5-3754-4922-A6CC-002514492BB7}" type="presParOf" srcId="{114593DA-7894-42A2-8948-B2A67A6DF5D0}" destId="{BBDF1B85-244D-4E51-A9BE-BBB87B408F65}" srcOrd="1" destOrd="0" presId="urn:microsoft.com/office/officeart/2008/layout/BendingPictureCaptionList"/>
    <dgm:cxn modelId="{C3D93FF2-669B-44D8-86BE-FB7C32A5A8A3}" type="presOf" srcId="{49EAD20F-8223-4B5D-A792-BC2702A12BFC}" destId="{BBDF1B85-244D-4E51-A9BE-BBB87B408F65}" srcOrd="0" destOrd="0" presId="urn:microsoft.com/office/officeart/2008/layout/BendingPictureCaptionList"/>
    <dgm:cxn modelId="{F7928893-3E12-4D19-97CE-39A75230FD9D}" type="presParOf" srcId="{C16F1866-0641-4409-AC2D-A83DD76E158E}" destId="{1D9C5BEC-3DE9-4B42-9F6A-BD84DE783B82}" srcOrd="5" destOrd="0" presId="urn:microsoft.com/office/officeart/2008/layout/BendingPictureCaptionList"/>
    <dgm:cxn modelId="{583C46BF-EDCF-453D-84AD-066F8CE8F4DD}" type="presParOf" srcId="{C16F1866-0641-4409-AC2D-A83DD76E158E}" destId="{A58CE7FB-264D-4FC3-972F-87563A915BA1}" srcOrd="6" destOrd="0" presId="urn:microsoft.com/office/officeart/2008/layout/BendingPictureCaptionList"/>
    <dgm:cxn modelId="{9C6986BA-CDC6-4206-BB97-22A3C4522288}" type="presParOf" srcId="{A58CE7FB-264D-4FC3-972F-87563A915BA1}" destId="{40EAD0BB-7E21-4F9F-9449-B9742FF37857}" srcOrd="0" destOrd="0" presId="urn:microsoft.com/office/officeart/2008/layout/BendingPictureCaptionList"/>
    <dgm:cxn modelId="{CB6EA88D-3832-4294-B747-9BAD3A7E177E}" type="presParOf" srcId="{A58CE7FB-264D-4FC3-972F-87563A915BA1}" destId="{159A542A-206C-4DFD-82E8-5FE115834A37}" srcOrd="1" destOrd="0" presId="urn:microsoft.com/office/officeart/2008/layout/BendingPictureCaptionList"/>
    <dgm:cxn modelId="{21255594-FF1E-43DB-993B-EBB0799DEAAB}" type="presOf" srcId="{BAF0FC3A-03E9-4C97-B2E0-6CA707C21AEF}" destId="{159A542A-206C-4DFD-82E8-5FE115834A37}" srcOrd="0" destOrd="0" presId="urn:microsoft.com/office/officeart/2008/layout/BendingPictureCaptionList"/>
    <dgm:cxn modelId="{8B5FB868-FF1E-4D18-B1FF-BBBD5298F2C0}" type="presParOf" srcId="{C16F1866-0641-4409-AC2D-A83DD76E158E}" destId="{28F37D74-C600-4033-8E38-E3B0C524B782}" srcOrd="7" destOrd="0" presId="urn:microsoft.com/office/officeart/2008/layout/BendingPictureCaptionList"/>
    <dgm:cxn modelId="{4082479D-3D26-4729-A2E9-B744910916E9}" type="presParOf" srcId="{C16F1866-0641-4409-AC2D-A83DD76E158E}" destId="{046180D8-68F3-4B95-B2CE-A3FA767025FA}" srcOrd="8" destOrd="0" presId="urn:microsoft.com/office/officeart/2008/layout/BendingPictureCaptionList"/>
    <dgm:cxn modelId="{CB98E823-D2B3-48AB-8731-B4E06E8E99E4}" type="presParOf" srcId="{046180D8-68F3-4B95-B2CE-A3FA767025FA}" destId="{7B719425-19CB-41F0-AE3C-7AB1A7061D09}" srcOrd="0" destOrd="0" presId="urn:microsoft.com/office/officeart/2008/layout/BendingPictureCaptionList"/>
    <dgm:cxn modelId="{C8C0DFD1-EC75-4E21-A81E-BA3A20C93F19}" type="presParOf" srcId="{046180D8-68F3-4B95-B2CE-A3FA767025FA}" destId="{4D2D6E99-D668-4FB0-91CE-F65CCBF24E32}" srcOrd="1" destOrd="0" presId="urn:microsoft.com/office/officeart/2008/layout/BendingPictureCaptionList"/>
    <dgm:cxn modelId="{D7FC562E-0247-4F02-AEFD-9AD22BEC0746}" type="presOf" srcId="{3F304F0F-0D57-426C-81E9-9F5CC64D0FF4}" destId="{4D2D6E99-D668-4FB0-91CE-F65CCBF24E32}" srcOrd="0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3" minVer="http://schemas.openxmlformats.org/drawingml/2006/main"/>
    </a:ext>
  </dgm:extLst>
</dgm:dataModel>
</file>

<file path=ppt/diagrams/drawing1.xml><?xml version="1.0" encoding="utf-8"?>
<dsp:drawing xmlns:a="http://schemas.openxmlformats.org/drawingml/2006/main" xmlns:r="http://schemas.openxmlformats.org/officeDocument/2006/relationships" xmlns:dsp="http://schemas.microsoft.com/office/drawing/2008/diagram">
  <dsp:spTree>
    <dsp:nvGrpSpPr>
      <dsp:cNvPr id="12297" name=""/>
      <dsp:cNvGrpSpPr/>
    </dsp:nvGrpSpPr>
    <dsp:grpSpPr/>
    <dsp:sp modelId="{9B71462A-A19E-46C8-9AAC-D27804174A5E}">
      <dsp:nvSpPr>
        <dsp:cNvPr id="12298" name=""/>
        <dsp:cNvSpPr/>
      </dsp:nvSpPr>
      <dsp:spPr>
        <a:xfrm>
          <a:off x="0" y="0"/>
          <a:ext cx="5719037" cy="517140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smtClean="0">
              <a:solidFill>
                <a:schemeClr val="tx1"/>
              </a:solidFill>
              <a:latin typeface="Ubuntu" panose="020b0504030602030204" pitchFamily="34" charset="0"/>
            </a:rPr>
            <a:t>26 010,9 </a:t>
          </a:r>
          <a:r>
            <a:rPr lang="ru-RU" sz="2000" b="1" kern="1200">
              <a:solidFill>
                <a:schemeClr val="tx1"/>
              </a:solidFill>
              <a:latin typeface="Ubuntu" panose="020b0504030602030204" pitchFamily="34" charset="0"/>
            </a:rPr>
            <a:t>рублей</a:t>
          </a:r>
        </a:p>
      </dsp:txBody>
      <dsp:txXfrm>
        <a:off x="25245" y="25245"/>
        <a:ext cx="5668548" cy="466651"/>
      </dsp:txXfrm>
    </dsp:sp>
    <dsp:sp modelId="{F4D54273-A467-4DE5-9A6A-08651D68FF3B}">
      <dsp:nvSpPr>
        <dsp:cNvPr id="12299" name=""/>
        <dsp:cNvSpPr/>
      </dsp:nvSpPr>
      <dsp:spPr>
        <a:xfrm>
          <a:off x="0" y="522529"/>
          <a:ext cx="5719037" cy="538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1579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b="1" kern="1200">
              <a:solidFill>
                <a:srgbClr val="126F87"/>
              </a:solidFill>
              <a:latin typeface="Ubuntu" panose="020b0504030602030204" pitchFamily="34" charset="0"/>
            </a:rPr>
            <a:t>среднемесячная заработная плата по территории </a:t>
          </a:r>
          <a:r>
            <a:rPr lang="ru-RU" sz="1600" b="1" kern="1200" smtClean="0">
              <a:solidFill>
                <a:srgbClr val="126F87"/>
              </a:solidFill>
              <a:latin typeface="Ubuntu" panose="020b0504030602030204" pitchFamily="34" charset="0"/>
            </a:rPr>
            <a:t>района, </a:t>
          </a:r>
          <a:r>
            <a:rPr lang="ru-RU" sz="1600" b="1" kern="1200">
              <a:solidFill>
                <a:srgbClr val="126F87"/>
              </a:solidFill>
              <a:latin typeface="Ubuntu" panose="020b0504030602030204" pitchFamily="34" charset="0"/>
            </a:rPr>
            <a:t>начисленная работникам за </a:t>
          </a:r>
          <a:r>
            <a:rPr lang="ru-RU" sz="1600" b="1" kern="1200" smtClean="0">
              <a:solidFill>
                <a:srgbClr val="126F87"/>
              </a:solidFill>
              <a:latin typeface="Ubuntu" panose="020b0504030602030204" pitchFamily="34" charset="0"/>
            </a:rPr>
            <a:t>2022 </a:t>
          </a:r>
          <a:r>
            <a:rPr lang="ru-RU" sz="1600" b="1" kern="1200">
              <a:solidFill>
                <a:srgbClr val="126F87"/>
              </a:solidFill>
              <a:latin typeface="Ubuntu" panose="020b0504030602030204" pitchFamily="34" charset="0"/>
            </a:rPr>
            <a:t>год</a:t>
          </a:r>
        </a:p>
      </dsp:txBody>
      <dsp:txXfrm>
        <a:off x="0" y="522529"/>
        <a:ext cx="5719037" cy="538200"/>
      </dsp:txXfrm>
    </dsp:sp>
    <dsp:sp modelId="{37E514A1-4C2E-41B2-A54B-0D0FAE036EA8}">
      <dsp:nvSpPr>
        <dsp:cNvPr id="12300" name=""/>
        <dsp:cNvSpPr/>
      </dsp:nvSpPr>
      <dsp:spPr>
        <a:xfrm>
          <a:off x="0" y="1060729"/>
          <a:ext cx="5719037" cy="517140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2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smtClean="0">
              <a:solidFill>
                <a:schemeClr val="tx1"/>
              </a:solidFill>
              <a:latin typeface="Ubuntu" panose="020b0504030602030204" pitchFamily="34" charset="0"/>
            </a:rPr>
            <a:t>1,5 </a:t>
          </a:r>
          <a:r>
            <a:rPr lang="ru-RU" sz="2000" b="1" kern="1200">
              <a:solidFill>
                <a:schemeClr val="tx1"/>
              </a:solidFill>
              <a:latin typeface="Ubuntu" panose="020b0504030602030204" pitchFamily="34" charset="0"/>
            </a:rPr>
            <a:t>%</a:t>
          </a:r>
        </a:p>
      </dsp:txBody>
      <dsp:txXfrm>
        <a:off x="25245" y="1085974"/>
        <a:ext cx="5668548" cy="466651"/>
      </dsp:txXfrm>
    </dsp:sp>
    <dsp:sp modelId="{4162AFDC-61E3-4C00-B8AE-32931733349D}">
      <dsp:nvSpPr>
        <dsp:cNvPr id="12301" name=""/>
        <dsp:cNvSpPr/>
      </dsp:nvSpPr>
      <dsp:spPr>
        <a:xfrm>
          <a:off x="0" y="1577869"/>
          <a:ext cx="5719037" cy="430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1579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b="1" kern="1200">
              <a:solidFill>
                <a:srgbClr val="126F87"/>
              </a:solidFill>
              <a:latin typeface="Ubuntu" panose="020b0504030602030204" pitchFamily="34" charset="0"/>
            </a:rPr>
            <a:t>уровень безработицы </a:t>
          </a:r>
          <a:r>
            <a:rPr lang="ru-RU" sz="1600" b="1" kern="1200" smtClean="0">
              <a:solidFill>
                <a:srgbClr val="126F87"/>
              </a:solidFill>
              <a:latin typeface="Ubuntu" panose="020b0504030602030204" pitchFamily="34" charset="0"/>
            </a:rPr>
            <a:t>по району </a:t>
          </a:r>
          <a:r>
            <a:rPr lang="ru-RU" sz="1600" b="1" kern="1200">
              <a:solidFill>
                <a:srgbClr val="126F87"/>
              </a:solidFill>
              <a:latin typeface="Ubuntu" panose="020b0504030602030204" pitchFamily="34" charset="0"/>
            </a:rPr>
            <a:t>на </a:t>
          </a:r>
          <a:r>
            <a:rPr lang="ru-RU" sz="1600" b="1" kern="1200" smtClean="0">
              <a:solidFill>
                <a:srgbClr val="126F87"/>
              </a:solidFill>
              <a:latin typeface="Ubuntu" panose="020b0504030602030204" pitchFamily="34" charset="0"/>
            </a:rPr>
            <a:t>01.01.2023 </a:t>
          </a:r>
          <a:endParaRPr lang="ru-RU" sz="1600" b="1" kern="1200">
            <a:solidFill>
              <a:srgbClr val="126F87"/>
            </a:solidFill>
            <a:latin typeface="Ubuntu" panose="020b0504030602030204" pitchFamily="34" charset="0"/>
          </a:endParaRPr>
        </a:p>
      </dsp:txBody>
      <dsp:txXfrm>
        <a:off x="0" y="1577869"/>
        <a:ext cx="5719037" cy="430560"/>
      </dsp:txXfrm>
    </dsp:sp>
    <dsp:sp modelId="{CCD4386D-3D8E-4869-9B9C-0A9B6FCCEAB7}">
      <dsp:nvSpPr>
        <dsp:cNvPr id="12302" name=""/>
        <dsp:cNvSpPr/>
      </dsp:nvSpPr>
      <dsp:spPr>
        <a:xfrm>
          <a:off x="0" y="2008429"/>
          <a:ext cx="5719037" cy="517140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smtClean="0">
              <a:solidFill>
                <a:schemeClr val="tx1"/>
              </a:solidFill>
              <a:latin typeface="Ubuntu" panose="020b0504030602030204" pitchFamily="34" charset="0"/>
            </a:rPr>
            <a:t>64 человека</a:t>
          </a:r>
          <a:endParaRPr lang="ru-RU" sz="2000" b="1" kern="1200">
            <a:solidFill>
              <a:schemeClr val="tx1"/>
            </a:solidFill>
            <a:latin typeface="Ubuntu" panose="020b0504030602030204" pitchFamily="34" charset="0"/>
          </a:endParaRPr>
        </a:p>
      </dsp:txBody>
      <dsp:txXfrm>
        <a:off x="25245" y="2033674"/>
        <a:ext cx="5668548" cy="466651"/>
      </dsp:txXfrm>
    </dsp:sp>
    <dsp:sp modelId="{97290745-B1F2-4136-8554-FC51BBE6AEDA}">
      <dsp:nvSpPr>
        <dsp:cNvPr id="12303" name=""/>
        <dsp:cNvSpPr/>
      </dsp:nvSpPr>
      <dsp:spPr>
        <a:xfrm>
          <a:off x="0" y="2530958"/>
          <a:ext cx="5719037" cy="430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1579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b="1" kern="1200">
              <a:solidFill>
                <a:srgbClr val="126F87"/>
              </a:solidFill>
              <a:latin typeface="Ubuntu" panose="020b0504030602030204" pitchFamily="34" charset="0"/>
            </a:rPr>
            <a:t>численность безработных на </a:t>
          </a:r>
          <a:r>
            <a:rPr lang="ru-RU" sz="1600" b="1" kern="1200" smtClean="0">
              <a:solidFill>
                <a:srgbClr val="126F87"/>
              </a:solidFill>
              <a:latin typeface="Ubuntu" panose="020b0504030602030204" pitchFamily="34" charset="0"/>
            </a:rPr>
            <a:t>01.01.2023 </a:t>
          </a:r>
          <a:endParaRPr lang="ru-RU" sz="1600" b="1" kern="1200">
            <a:solidFill>
              <a:srgbClr val="126F87"/>
            </a:solidFill>
            <a:latin typeface="Ubuntu" panose="020b0504030602030204" pitchFamily="34" charset="0"/>
          </a:endParaRPr>
        </a:p>
      </dsp:txBody>
      <dsp:txXfrm>
        <a:off x="0" y="2530958"/>
        <a:ext cx="5719037" cy="430560"/>
      </dsp:txXfrm>
    </dsp:sp>
  </dsp:spTree>
</dsp:drawing>
</file>

<file path=ppt/diagrams/drawing2.xml><?xml version="1.0" encoding="utf-8"?>
<dsp:drawing xmlns:a="http://schemas.openxmlformats.org/drawingml/2006/main" xmlns:r="http://schemas.openxmlformats.org/officeDocument/2006/relationships" xmlns:dsp="http://schemas.microsoft.com/office/drawing/2008/diagram">
  <dsp:spTree>
    <dsp:nvGrpSpPr>
      <dsp:cNvPr id="17411" name=""/>
      <dsp:cNvGrpSpPr/>
    </dsp:nvGrpSpPr>
    <dsp:grpSpPr/>
    <dsp:sp modelId="{6AB817B4-58FE-49F8-A8F7-2BAE4F36055F}">
      <dsp:nvSpPr>
        <dsp:cNvPr id="17412" name=""/>
        <dsp:cNvSpPr/>
      </dsp:nvSpPr>
      <dsp:spPr>
        <a:xfrm>
          <a:off x="1137061" y="320"/>
          <a:ext cx="3321391" cy="2141900"/>
        </a:xfrm>
        <a:prstGeom prst="rect">
          <a:avLst/>
        </a:prstGeom>
        <a:blipFill rotWithShape="1">
          <a:blip r:embed="rId1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/>
        <a:lstStyle/>
        <a:p/>
      </dsp:txBody>
    </dsp:sp>
    <dsp:sp modelId="{B7E342D0-C7BF-4E0B-B0D4-00A3DABC362F}">
      <dsp:nvSpPr>
        <dsp:cNvPr id="17413" name=""/>
        <dsp:cNvSpPr/>
      </dsp:nvSpPr>
      <dsp:spPr>
        <a:xfrm>
          <a:off x="1700032" y="1928031"/>
          <a:ext cx="2382864" cy="749665"/>
        </a:xfrm>
        <a:prstGeom prst="wedgeRectCallout">
          <a:avLst>
            <a:gd name="adj1" fmla="val 20250"/>
            <a:gd name="adj2" fmla="val -607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solidFill>
            <a:srgbClr val="126F87"/>
          </a:solidFill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R="0" lvl="0" algn="ctr" defTabSz="84455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defRPr/>
          </a:pPr>
          <a:r>
            <a:rPr lang="ru-RU" sz="1900" b="1" kern="1200" smtClean="0">
              <a:solidFill>
                <a:srgbClr val="126F87"/>
              </a:solidFill>
              <a:latin typeface="Ubuntu" panose="020b0504030602030204" pitchFamily="34" charset="0"/>
            </a:rPr>
            <a:t>Сельское хозяйство</a:t>
          </a:r>
          <a:endParaRPr lang="ru-RU" sz="1900" b="1" kern="1200">
            <a:solidFill>
              <a:srgbClr val="126F87"/>
            </a:solidFill>
            <a:latin typeface="Ubuntu" panose="020b0504030602030204" pitchFamily="34" charset="0"/>
          </a:endParaRPr>
        </a:p>
      </dsp:txBody>
      <dsp:txXfrm>
        <a:off x="1700032" y="1928031"/>
        <a:ext cx="2382864" cy="749665"/>
      </dsp:txXfrm>
    </dsp:sp>
    <dsp:sp modelId="{932E441C-5CBA-48C2-88FC-B7C9B3AE345B}">
      <dsp:nvSpPr>
        <dsp:cNvPr id="17414" name=""/>
        <dsp:cNvSpPr/>
      </dsp:nvSpPr>
      <dsp:spPr>
        <a:xfrm>
          <a:off x="4726189" y="320"/>
          <a:ext cx="2677375" cy="2141900"/>
        </a:xfrm>
        <a:prstGeom prst="rect">
          <a:avLst/>
        </a:prstGeom>
        <a:blipFill rotWithShape="1">
          <a:blip r:embed="rId2"/>
          <a:stretch>
            <a:fillRect/>
          </a:stretch>
        </a:blipFill>
        <a:ln>
          <a:solidFill>
            <a:srgbClr val="126F87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/>
        <a:lstStyle/>
        <a:p/>
      </dsp:txBody>
    </dsp:sp>
    <dsp:sp modelId="{B544BD85-6B34-41F6-9D37-5AF063B45042}">
      <dsp:nvSpPr>
        <dsp:cNvPr id="17415" name=""/>
        <dsp:cNvSpPr/>
      </dsp:nvSpPr>
      <dsp:spPr>
        <a:xfrm>
          <a:off x="4967153" y="1928031"/>
          <a:ext cx="2382864" cy="749665"/>
        </a:xfrm>
        <a:prstGeom prst="wedgeRectCallout">
          <a:avLst>
            <a:gd name="adj1" fmla="val 20250"/>
            <a:gd name="adj2" fmla="val -607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solidFill>
            <a:srgbClr val="126F87"/>
          </a:solidFill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defRPr/>
          </a:pPr>
          <a:r>
            <a:rPr lang="ru-RU" sz="1400" b="1" kern="1200">
              <a:solidFill>
                <a:srgbClr val="126F87"/>
              </a:solidFill>
              <a:effectLst/>
              <a:latin typeface="Ubuntu" panose="020b0504030602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kern="1200" smtClean="0">
              <a:solidFill>
                <a:srgbClr val="126F87"/>
              </a:solidFill>
              <a:effectLst/>
              <a:latin typeface="Ubuntu" panose="020b0504030602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Производство сыров</a:t>
          </a:r>
          <a:endParaRPr lang="ru-RU" sz="1600" b="1" kern="1200">
            <a:solidFill>
              <a:srgbClr val="126F87"/>
            </a:solidFill>
            <a:effectLst/>
            <a:latin typeface="Ubuntu" panose="020b0504030602030204" pitchFamily="34" charset="0"/>
            <a:ea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967153" y="1928031"/>
        <a:ext cx="2382864" cy="749665"/>
      </dsp:txXfrm>
    </dsp:sp>
    <dsp:sp modelId="{6B447BB1-56FB-4F34-BB0F-12FD33405531}">
      <dsp:nvSpPr>
        <dsp:cNvPr id="17416" name=""/>
        <dsp:cNvSpPr/>
      </dsp:nvSpPr>
      <dsp:spPr>
        <a:xfrm>
          <a:off x="7787875" y="46564"/>
          <a:ext cx="2677375" cy="2141900"/>
        </a:xfrm>
        <a:prstGeom prst="rect">
          <a:avLst/>
        </a:prstGeom>
        <a:blipFill rotWithShape="1">
          <a:blip r:embed="rId3"/>
          <a:stretch>
            <a:fillRect/>
          </a:stretch>
        </a:blipFill>
        <a:ln>
          <a:solidFill>
            <a:srgbClr val="126F87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/>
        <a:lstStyle/>
        <a:p/>
      </dsp:txBody>
    </dsp:sp>
    <dsp:sp modelId="{BBDF1B85-244D-4E51-A9BE-BBB87B408F65}">
      <dsp:nvSpPr>
        <dsp:cNvPr id="17417" name=""/>
        <dsp:cNvSpPr/>
      </dsp:nvSpPr>
      <dsp:spPr>
        <a:xfrm>
          <a:off x="7849144" y="1928031"/>
          <a:ext cx="2509108" cy="749665"/>
        </a:xfrm>
        <a:prstGeom prst="wedgeRectCallout">
          <a:avLst>
            <a:gd name="adj1" fmla="val 20250"/>
            <a:gd name="adj2" fmla="val -607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solidFill>
            <a:srgbClr val="126F87"/>
          </a:solidFill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defRPr/>
          </a:pPr>
          <a:r>
            <a:rPr lang="ru-RU" sz="1600" b="1" kern="1200" smtClean="0">
              <a:solidFill>
                <a:srgbClr val="126F87"/>
              </a:solidFill>
              <a:latin typeface="Ubuntu" panose="020b0504030602030204" pitchFamily="34" charset="0"/>
            </a:rPr>
            <a:t>Переработка древесины</a:t>
          </a:r>
          <a:endParaRPr lang="ru-RU" sz="1600" b="1" kern="1200">
            <a:solidFill>
              <a:srgbClr val="126F87"/>
            </a:solidFill>
            <a:latin typeface="Ubuntu" panose="020b0504030602030204" pitchFamily="34" charset="0"/>
          </a:endParaRPr>
        </a:p>
      </dsp:txBody>
      <dsp:txXfrm>
        <a:off x="7849144" y="1928031"/>
        <a:ext cx="2509108" cy="749665"/>
      </dsp:txXfrm>
    </dsp:sp>
    <dsp:sp modelId="{40EAD0BB-7E21-4F9F-9449-B9742FF37857}">
      <dsp:nvSpPr>
        <dsp:cNvPr id="17418" name=""/>
        <dsp:cNvSpPr/>
      </dsp:nvSpPr>
      <dsp:spPr>
        <a:xfrm>
          <a:off x="4406618" y="2931532"/>
          <a:ext cx="2666558" cy="2155822"/>
        </a:xfrm>
        <a:prstGeom prst="rect">
          <a:avLst/>
        </a:prstGeom>
        <a:blipFill rotWithShape="1">
          <a:blip r:embed="rId4"/>
          <a:stretch>
            <a:fillRect/>
          </a:stretch>
        </a:blipFill>
        <a:ln>
          <a:solidFill>
            <a:srgbClr val="126F87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/>
        <a:lstStyle/>
        <a:p/>
      </dsp:txBody>
    </dsp:sp>
    <dsp:sp modelId="{159A542A-206C-4DFD-82E8-5FE115834A37}">
      <dsp:nvSpPr>
        <dsp:cNvPr id="17419" name=""/>
        <dsp:cNvSpPr/>
      </dsp:nvSpPr>
      <dsp:spPr>
        <a:xfrm>
          <a:off x="2572215" y="4880425"/>
          <a:ext cx="2612238" cy="749665"/>
        </a:xfrm>
        <a:prstGeom prst="wedgeRectCallout">
          <a:avLst>
            <a:gd name="adj1" fmla="val 20250"/>
            <a:gd name="adj2" fmla="val -607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solidFill>
            <a:srgbClr val="126F87"/>
          </a:solidFill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solidFill>
                <a:srgbClr val="126F87"/>
              </a:solidFill>
              <a:effectLst/>
              <a:latin typeface="Ubuntu" panose="020b0504030602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Производство </a:t>
          </a:r>
          <a:r>
            <a:rPr lang="ru-RU" sz="1600" b="1" kern="1200">
              <a:solidFill>
                <a:srgbClr val="126F87"/>
              </a:solidFill>
              <a:effectLst/>
              <a:latin typeface="Ubuntu" panose="020b0504030602030204" pitchFamily="34" charset="0"/>
              <a:ea typeface="Times New Roman" panose="02020603050405020304" pitchFamily="18" charset="0"/>
              <a:cs typeface="Times New Roman" panose="02020603050405020304" pitchFamily="18" charset="0"/>
            </a:rPr>
            <a:t>пищевых продуктов</a:t>
          </a:r>
          <a:endParaRPr lang="ru-RU" sz="1600" b="1" kern="1200">
            <a:solidFill>
              <a:srgbClr val="126F87"/>
            </a:solidFill>
            <a:latin typeface="Ubuntu" panose="020b0504030602030204" pitchFamily="34" charset="0"/>
          </a:endParaRPr>
        </a:p>
      </dsp:txBody>
      <dsp:txXfrm>
        <a:off x="2572215" y="4880425"/>
        <a:ext cx="2612238" cy="749665"/>
      </dsp:txXfrm>
    </dsp:sp>
    <dsp:sp modelId="{7B719425-19CB-41F0-AE3C-7AB1A7061D09}">
      <dsp:nvSpPr>
        <dsp:cNvPr id="17420" name=""/>
        <dsp:cNvSpPr/>
      </dsp:nvSpPr>
      <dsp:spPr>
        <a:xfrm>
          <a:off x="7524170" y="2920919"/>
          <a:ext cx="2677375" cy="2141900"/>
        </a:xfrm>
        <a:prstGeom prst="rect">
          <a:avLst/>
        </a:prstGeom>
        <a:blipFill rotWithShape="1">
          <a:blip r:embed="rId5"/>
          <a:stretch>
            <a:fillRect l="-3000" r="-3000"/>
          </a:stretch>
        </a:blipFill>
        <a:ln>
          <a:solidFill>
            <a:srgbClr val="126F87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/>
        <a:lstStyle/>
        <a:p/>
      </dsp:txBody>
    </dsp:sp>
    <dsp:sp modelId="{4D2D6E99-D668-4FB0-91CE-F65CCBF24E32}">
      <dsp:nvSpPr>
        <dsp:cNvPr id="17421" name=""/>
        <dsp:cNvSpPr/>
      </dsp:nvSpPr>
      <dsp:spPr>
        <a:xfrm>
          <a:off x="7706770" y="4876624"/>
          <a:ext cx="2382864" cy="749665"/>
        </a:xfrm>
        <a:prstGeom prst="wedgeRectCallout">
          <a:avLst>
            <a:gd name="adj1" fmla="val 20250"/>
            <a:gd name="adj2" fmla="val -607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solidFill>
            <a:srgbClr val="126F87"/>
          </a:solidFill>
        </a:ln>
        <a:effectLst>
          <a:outerShdw blurRad="50800" dist="25400" dir="5400000" rotWithShape="0">
            <a:srgbClr val="000000">
              <a:alpha val="2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smtClean="0">
              <a:solidFill>
                <a:srgbClr val="126F87"/>
              </a:solidFill>
              <a:effectLst/>
              <a:latin typeface="Ubuntu" panose="020b0504030602030204" pitchFamily="34" charset="0"/>
              <a:ea typeface="Times New Roman" panose="02020603050405020304" pitchFamily="18" charset="0"/>
            </a:rPr>
            <a:t>Эко-туризм</a:t>
          </a:r>
          <a:endParaRPr lang="ru-RU" sz="1600" b="1" kern="1200">
            <a:solidFill>
              <a:srgbClr val="126F87"/>
            </a:solidFill>
            <a:latin typeface="Ubuntu" panose="020b0504030602030204" pitchFamily="34" charset="0"/>
          </a:endParaRPr>
        </a:p>
      </dsp:txBody>
      <dsp:txXfrm>
        <a:off x="7706770" y="4876624"/>
        <a:ext cx="2382864" cy="749665"/>
      </dsp:txXfrm>
    </dsp:sp>
  </dsp:spTree>
</dsp:drawing>
</file>

<file path=ppt/diagrams/layout1.xml><?xml version="1.0" encoding="utf-8"?>
<dgm:layoutDef xmlns:a="http://schemas.openxmlformats.org/drawingml/2006/main" xmlns:r="http://schemas.openxmlformats.org/officeDocument/2006/relationships" xmlns:dgm="http://schemas.openxmlformats.org/drawingml/2006/diagram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a="http://schemas.openxmlformats.org/drawingml/2006/main" xmlns:r="http://schemas.openxmlformats.org/officeDocument/2006/relationships" xmlns:dgm="http://schemas.openxmlformats.org/drawingml/2006/diagram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/>
          </dgm:ruleLst>
        </dgm:layoutNode>
      </dgm:layoutNode>
      <dgm:forEach name="sibTransForEach" axis="followSib" ptType="sibTrans" cnt="1">
        <dgm:layoutNode name="sibTrans">
          <dgm:alg type="sp"/>
          <dgm:shape r:blip="">
            <dgm:adjLst/>
          </dgm:shape>
        </dgm:layoutNode>
      </dgm:forEach>
    </dgm:forEach>
  </dgm:layoutNode>
</dgm:layoutDef>
</file>

<file path=ppt/diagrams/quickStyle1.xml><?xml version="1.0" encoding="utf-8"?>
<dgm:styleDef xmlns:a="http://schemas.openxmlformats.org/drawingml/2006/main" xmlns:dgm="http://schemas.openxmlformats.org/drawingml/2006/diagram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a="http://schemas.openxmlformats.org/drawingml/2006/main" xmlns:dgm="http://schemas.openxmlformats.org/drawingml/2006/diagram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C35788-9DF4-402E-B6B0-6AD8D1857576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805108-92FA-441A-9C4D-75AC2F9DEE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16869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png" /><Relationship Id="rId2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png" /><Relationship Id="rId2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png" /><Relationship Id="rId2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png" /><Relationship Id="rId2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.png" /><Relationship Id="rId2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0E1AD-7272-40AA-8707-2619E39DB558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DE7DF-9232-4AF3-9D00-FCEC5F8165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9512227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0E1AD-7272-40AA-8707-2619E39DB558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DE7DF-9232-4AF3-9D00-FCEC5F8165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8945625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0E1AD-7272-40AA-8707-2619E39DB558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DE7DF-9232-4AF3-9D00-FCEC5F8165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6179640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0E1AD-7272-40AA-8707-2619E39DB558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DE7DF-9232-4AF3-9D00-FCEC5F8165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0413125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0E1AD-7272-40AA-8707-2619E39DB558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DE7DF-9232-4AF3-9D00-FCEC5F8165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0943281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0E1AD-7272-40AA-8707-2619E39DB558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DE7DF-9232-4AF3-9D00-FCEC5F8165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8262153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image" Target="../media/image3.png" /><Relationship Id="rId8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7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590E1AD-7272-40AA-8707-2619E39DB558}" type="datetimeFigureOut">
              <a:rPr lang="ru-RU" smtClean="0"/>
              <a:t>11.04.2023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70DE7DF-9232-4AF3-9D00-FCEC5F8165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2380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20" r:id="rId3"/>
    <p:sldLayoutId id="2147483721" r:id="rId4"/>
    <p:sldLayoutId id="2147483723" r:id="rId5"/>
    <p:sldLayoutId id="2147483728" r:id="rId6"/>
  </p:sldLayoutIdLst>
  <p:transition/>
  <p:timing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38.jpeg" /><Relationship Id="rId3" Type="http://schemas.openxmlformats.org/officeDocument/2006/relationships/image" Target="../media/image7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38.jpeg" /><Relationship Id="rId3" Type="http://schemas.openxmlformats.org/officeDocument/2006/relationships/image" Target="../media/image39.jpe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38.jpeg" /><Relationship Id="rId3" Type="http://schemas.openxmlformats.org/officeDocument/2006/relationships/image" Target="../media/image40.jpe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38.jpeg" /><Relationship Id="rId3" Type="http://schemas.openxmlformats.org/officeDocument/2006/relationships/image" Target="../media/image41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4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chart" Target="../charts/chart1.xml" /><Relationship Id="rId3" Type="http://schemas.openxmlformats.org/officeDocument/2006/relationships/chart" Target="../charts/chart2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jpeg" /><Relationship Id="rId3" Type="http://schemas.openxmlformats.org/officeDocument/2006/relationships/image" Target="../media/image6.jpeg" /><Relationship Id="rId4" Type="http://schemas.openxmlformats.org/officeDocument/2006/relationships/image" Target="../media/image7.jpeg" /><Relationship Id="rId5" Type="http://schemas.openxmlformats.org/officeDocument/2006/relationships/image" Target="../media/image8.jpeg" /><Relationship Id="rId6" Type="http://schemas.openxmlformats.org/officeDocument/2006/relationships/image" Target="../media/image9.jpeg" /><Relationship Id="rId7" Type="http://schemas.openxmlformats.org/officeDocument/2006/relationships/image" Target="../media/image10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image" Target="../media/image19.jpeg" /><Relationship Id="rId11" Type="http://schemas.openxmlformats.org/officeDocument/2006/relationships/image" Target="../media/image20.jpeg" /><Relationship Id="rId12" Type="http://schemas.openxmlformats.org/officeDocument/2006/relationships/image" Target="../media/image21.jpeg" /><Relationship Id="rId13" Type="http://schemas.openxmlformats.org/officeDocument/2006/relationships/image" Target="../media/image22.jpeg" /><Relationship Id="rId14" Type="http://schemas.openxmlformats.org/officeDocument/2006/relationships/image" Target="../media/image23.jpeg" /><Relationship Id="rId15" Type="http://schemas.openxmlformats.org/officeDocument/2006/relationships/image" Target="../media/image24.jpeg" /><Relationship Id="rId16" Type="http://schemas.openxmlformats.org/officeDocument/2006/relationships/image" Target="../media/image25.jpeg" /><Relationship Id="rId2" Type="http://schemas.openxmlformats.org/officeDocument/2006/relationships/image" Target="../media/image11.jpeg" /><Relationship Id="rId3" Type="http://schemas.openxmlformats.org/officeDocument/2006/relationships/image" Target="../media/image12.jpeg" /><Relationship Id="rId4" Type="http://schemas.openxmlformats.org/officeDocument/2006/relationships/image" Target="../media/image13.jpeg" /><Relationship Id="rId5" Type="http://schemas.openxmlformats.org/officeDocument/2006/relationships/image" Target="../media/image14.jpeg" /><Relationship Id="rId6" Type="http://schemas.openxmlformats.org/officeDocument/2006/relationships/image" Target="../media/image15.jpeg" /><Relationship Id="rId7" Type="http://schemas.openxmlformats.org/officeDocument/2006/relationships/image" Target="../media/image16.jpeg" /><Relationship Id="rId8" Type="http://schemas.openxmlformats.org/officeDocument/2006/relationships/image" Target="../media/image17.jpeg" /><Relationship Id="rId9" Type="http://schemas.openxmlformats.org/officeDocument/2006/relationships/image" Target="../media/image18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image" Target="../media/image28.jpeg" /><Relationship Id="rId2" Type="http://schemas.microsoft.com/office/2007/relationships/diagramDrawing" Target="../diagrams/drawing1.xml" /><Relationship Id="rId3" Type="http://schemas.openxmlformats.org/officeDocument/2006/relationships/diagramData" Target="../diagrams/data1.xml" /><Relationship Id="rId4" Type="http://schemas.openxmlformats.org/officeDocument/2006/relationships/diagramLayout" Target="../diagrams/layout1.xml" /><Relationship Id="rId5" Type="http://schemas.openxmlformats.org/officeDocument/2006/relationships/diagramQuickStyle" Target="../diagrams/quickStyle1.xml" /><Relationship Id="rId6" Type="http://schemas.openxmlformats.org/officeDocument/2006/relationships/diagramColors" Target="../diagrams/colors1.xml" /><Relationship Id="rId7" Type="http://schemas.openxmlformats.org/officeDocument/2006/relationships/chart" Target="../charts/chart3.xml" /><Relationship Id="rId8" Type="http://schemas.openxmlformats.org/officeDocument/2006/relationships/image" Target="../media/image26.jpeg" /><Relationship Id="rId9" Type="http://schemas.openxmlformats.org/officeDocument/2006/relationships/image" Target="../media/image27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9.jpeg" /><Relationship Id="rId3" Type="http://schemas.microsoft.com/office/2007/relationships/diagramDrawing" Target="../diagrams/drawing2.xml" /><Relationship Id="rId4" Type="http://schemas.openxmlformats.org/officeDocument/2006/relationships/diagramData" Target="../diagrams/data2.xml" /><Relationship Id="rId5" Type="http://schemas.openxmlformats.org/officeDocument/2006/relationships/diagramLayout" Target="../diagrams/layout2.xml" /><Relationship Id="rId6" Type="http://schemas.openxmlformats.org/officeDocument/2006/relationships/diagramQuickStyle" Target="../diagrams/quickStyle2.xml" /><Relationship Id="rId7" Type="http://schemas.openxmlformats.org/officeDocument/2006/relationships/diagramColors" Target="../diagrams/colors2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5.png" /><Relationship Id="rId3" Type="http://schemas.microsoft.com/office/2007/relationships/hdphoto" Target="../media/image36.wdp" /><Relationship Id="rId4" Type="http://schemas.openxmlformats.org/officeDocument/2006/relationships/image" Target="../media/image37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51011" y="1300785"/>
            <a:ext cx="8979418" cy="2509213"/>
          </a:xfrm>
        </p:spPr>
        <p:txBody>
          <a:bodyPr>
            <a:normAutofit/>
          </a:bodyPr>
          <a:lstStyle/>
          <a:p>
            <a:r>
              <a:rPr lang="ru-RU" sz="6000" err="1" smtClean="0"/>
              <a:t>ИнвестиционнАЯ ПРИВЛЕКАТЕЛЬНОСТь</a:t>
            </a:r>
            <a:endParaRPr lang="ru-RU" sz="600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2646485"/>
          </a:xfrm>
        </p:spPr>
        <p:txBody>
          <a:bodyPr>
            <a:normAutofit lnSpcReduction="10000"/>
          </a:bodyPr>
          <a:lstStyle/>
          <a:p>
            <a:r>
              <a:rPr lang="ru-RU" sz="4800" err="1" smtClean="0"/>
              <a:t>КотельничскОГО района</a:t>
            </a:r>
          </a:p>
          <a:p>
            <a:endParaRPr lang="ru-RU" sz="4800" smtClean="0"/>
          </a:p>
          <a:p>
            <a:r>
              <a:rPr lang="ru-RU" sz="3100" smtClean="0"/>
              <a:t>2023 год</a:t>
            </a:r>
            <a:endParaRPr lang="ru-RU" sz="3100"/>
          </a:p>
        </p:txBody>
      </p:sp>
    </p:spTree>
    <p:extLst>
      <p:ext uri="{BB962C8B-B14F-4D97-AF65-F5344CB8AC3E}">
        <p14:creationId xmlns:p14="http://schemas.microsoft.com/office/powerpoint/2010/main" val="2668932494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9" name="Рисунок 38">
            <a:extLst>
              <a:ext uri="{FF2B5EF4-FFF2-40B4-BE49-F238E27FC236}">
                <a16:creationId xmlns:a16="http://schemas.microsoft.com/office/drawing/2014/main" xmlns="" id="{5E515FDE-18A8-4BBF-97E1-E41888D0F5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Заголовок 1">
            <a:extLst>
              <a:ext uri="{FF2B5EF4-FFF2-40B4-BE49-F238E27FC236}">
                <a16:creationId xmlns:a16="http://schemas.microsoft.com/office/drawing/2014/main" xmlns="" id="{3CDDC1D0-8FAC-426E-8027-1B7868C84819}"/>
              </a:ext>
            </a:extLst>
          </p:cNvPr>
          <p:cNvSpPr txBox="1"/>
          <p:nvPr/>
        </p:nvSpPr>
        <p:spPr bwMode="auto">
          <a:xfrm>
            <a:off x="428625" y="188913"/>
            <a:ext cx="11273380" cy="9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3200">
                <a:solidFill>
                  <a:srgbClr val="126F87"/>
                </a:solidFill>
                <a:latin typeface="Ubuntu" panose="020b0504030602030204" pitchFamily="34" charset="0"/>
              </a:rPr>
              <a:t>Инвестиционные </a:t>
            </a:r>
            <a:r>
              <a:rPr lang="ru-RU" altLang="ru-RU" sz="3200" smtClean="0">
                <a:solidFill>
                  <a:srgbClr val="126F87"/>
                </a:solidFill>
                <a:latin typeface="Ubuntu" panose="020b0504030602030204" pitchFamily="34" charset="0"/>
              </a:rPr>
              <a:t>площадки КОТЕЛЬНИЧСКИЙ РАЙОН</a:t>
            </a:r>
            <a:endParaRPr lang="ru-RU" altLang="ru-RU" sz="3200">
              <a:solidFill>
                <a:srgbClr val="126F87"/>
              </a:solidFill>
              <a:latin typeface="Ubuntu" panose="020b0504030602030204" pitchFamily="34" charset="0"/>
            </a:endParaRPr>
          </a:p>
        </p:txBody>
      </p:sp>
      <p:sp>
        <p:nvSpPr>
          <p:cNvPr id="22" name="TextBox 8">
            <a:extLst>
              <a:ext uri="{FF2B5EF4-FFF2-40B4-BE49-F238E27FC236}">
                <a16:creationId xmlns:a16="http://schemas.microsoft.com/office/drawing/2014/main" xmlns="" id="{49899E38-E6B9-408F-BB70-AEAB172FCA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4" y="2182973"/>
            <a:ext cx="4791558" cy="2108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ctr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ru-RU" altLang="ru-RU" sz="1400">
              <a:solidFill>
                <a:srgbClr val="368599"/>
              </a:solidFill>
              <a:latin typeface="Ubuntu" panose="020b0504030602030204" pitchFamily="34" charset="0"/>
              <a:cs typeface="Calibri Light" panose="020f0302020204030204" pitchFamily="34" charset="0"/>
            </a:endParaRPr>
          </a:p>
          <a:p>
            <a:pPr eaLnBrk="1" fontAlgn="ctr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1300" b="1">
                <a:latin typeface="Ubuntu" panose="020b0504030602030204" pitchFamily="34" charset="0"/>
                <a:cs typeface="Calibri Light" panose="020f0302020204030204" pitchFamily="34" charset="0"/>
              </a:rPr>
              <a:t>1</a:t>
            </a:r>
            <a:r>
              <a:rPr lang="ru-RU" altLang="ru-RU" sz="1300" b="1">
                <a:solidFill>
                  <a:srgbClr val="368599"/>
                </a:solidFill>
                <a:latin typeface="Ubuntu" panose="020b0504030602030204" pitchFamily="34" charset="0"/>
                <a:cs typeface="Calibri Light" panose="020f0302020204030204" pitchFamily="34" charset="0"/>
              </a:rPr>
              <a:t> – </a:t>
            </a:r>
            <a:r>
              <a:rPr lang="ru-RU" altLang="ru-RU" sz="1300" b="1" smtClean="0">
                <a:solidFill>
                  <a:srgbClr val="368599"/>
                </a:solidFill>
                <a:latin typeface="Ubuntu" panose="020b0504030602030204" pitchFamily="34" charset="0"/>
                <a:cs typeface="Calibri Light" panose="020f0302020204030204" pitchFamily="34" charset="0"/>
              </a:rPr>
              <a:t>Здание бывшей школы 43:13:120701:317</a:t>
            </a:r>
          </a:p>
          <a:p>
            <a:pPr eaLnBrk="1" fontAlgn="ctr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1300" b="1" smtClean="0">
                <a:solidFill>
                  <a:srgbClr val="368599"/>
                </a:solidFill>
                <a:latin typeface="Ubuntu" panose="020b0504030602030204" pitchFamily="34" charset="0"/>
                <a:cs typeface="Calibri Light" panose="020f0302020204030204" pitchFamily="34" charset="0"/>
              </a:rPr>
              <a:t>Котельничский р-н, с. Красногорье, ул. Школьная, д. 3</a:t>
            </a:r>
          </a:p>
          <a:p>
            <a:pPr eaLnBrk="1" fontAlgn="ctr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ru-RU" altLang="ru-RU" sz="1300" b="1">
              <a:solidFill>
                <a:srgbClr val="368599"/>
              </a:solidFill>
              <a:latin typeface="Ubuntu" panose="020b0504030602030204" pitchFamily="34" charset="0"/>
              <a:cs typeface="Calibri Light" panose="020f0302020204030204" pitchFamily="34" charset="0"/>
            </a:endParaRPr>
          </a:p>
          <a:p>
            <a:pPr eaLnBrk="1" fontAlgn="ctr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300" b="1">
                <a:latin typeface="Ubuntu" panose="020b0504030602030204" pitchFamily="34" charset="0"/>
                <a:cs typeface="Calibri Light" panose="020f0302020204030204" pitchFamily="34" charset="0"/>
              </a:rPr>
              <a:t>2</a:t>
            </a:r>
            <a:r>
              <a:rPr lang="ru-RU" altLang="ru-RU" sz="1300" b="1">
                <a:solidFill>
                  <a:srgbClr val="368599"/>
                </a:solidFill>
                <a:latin typeface="Ubuntu" panose="020b0504030602030204" pitchFamily="34" charset="0"/>
                <a:cs typeface="Calibri Light" panose="020f0302020204030204" pitchFamily="34" charset="0"/>
              </a:rPr>
              <a:t> – Земельный участок </a:t>
            </a:r>
            <a:r>
              <a:rPr lang="ru-RU" altLang="ru-RU" sz="1300" b="1" smtClean="0">
                <a:solidFill>
                  <a:srgbClr val="368599"/>
                </a:solidFill>
                <a:latin typeface="Ubuntu" panose="020b0504030602030204" pitchFamily="34" charset="0"/>
                <a:cs typeface="Calibri Light" panose="020f0302020204030204" pitchFamily="34" charset="0"/>
              </a:rPr>
              <a:t>43:13:120701:559</a:t>
            </a:r>
          </a:p>
          <a:p>
            <a:pPr eaLnBrk="1" fontAlgn="ctr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300" b="1" smtClean="0">
                <a:solidFill>
                  <a:srgbClr val="368599"/>
                </a:solidFill>
                <a:latin typeface="Ubuntu" panose="020b0504030602030204" pitchFamily="34" charset="0"/>
                <a:cs typeface="Calibri Light" panose="020f0302020204030204" pitchFamily="34" charset="0"/>
              </a:rPr>
              <a:t>Котельничский р-н, с. Красногорье</a:t>
            </a:r>
          </a:p>
          <a:p>
            <a:pPr eaLnBrk="1" fontAlgn="ctr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300" b="1">
              <a:solidFill>
                <a:srgbClr val="368599"/>
              </a:solidFill>
              <a:latin typeface="Ubuntu" panose="020b0504030602030204" pitchFamily="34" charset="0"/>
              <a:cs typeface="Calibri Light" panose="020f0302020204030204" pitchFamily="34" charset="0"/>
            </a:endParaRPr>
          </a:p>
          <a:p>
            <a:pPr eaLnBrk="1" fontAlgn="ctr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300" b="1">
                <a:latin typeface="Ubuntu" panose="020b0504030602030204" pitchFamily="34" charset="0"/>
                <a:cs typeface="Calibri Light" panose="020f0302020204030204" pitchFamily="34" charset="0"/>
              </a:rPr>
              <a:t>3</a:t>
            </a:r>
            <a:r>
              <a:rPr lang="ru-RU" altLang="ru-RU" sz="1300" b="1">
                <a:solidFill>
                  <a:srgbClr val="368599"/>
                </a:solidFill>
                <a:latin typeface="Ubuntu" panose="020b0504030602030204" pitchFamily="34" charset="0"/>
                <a:cs typeface="Calibri Light" panose="020f0302020204030204" pitchFamily="34" charset="0"/>
              </a:rPr>
              <a:t> – </a:t>
            </a:r>
            <a:r>
              <a:rPr lang="ru-RU" altLang="ru-RU" sz="1300" b="1" smtClean="0">
                <a:solidFill>
                  <a:srgbClr val="368599"/>
                </a:solidFill>
                <a:latin typeface="Ubuntu" panose="020b0504030602030204" pitchFamily="34" charset="0"/>
                <a:cs typeface="Calibri Light" panose="020f0302020204030204" pitchFamily="34" charset="0"/>
              </a:rPr>
              <a:t>Объект незавершенного строительства 43:13:481902:350</a:t>
            </a:r>
          </a:p>
          <a:p>
            <a:pPr eaLnBrk="1" fontAlgn="ctr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300" b="1" smtClean="0">
                <a:solidFill>
                  <a:srgbClr val="368599"/>
                </a:solidFill>
                <a:latin typeface="Ubuntu" panose="020b0504030602030204" pitchFamily="34" charset="0"/>
                <a:cs typeface="Calibri Light" panose="020f0302020204030204" pitchFamily="34" charset="0"/>
              </a:rPr>
              <a:t>Котельничский р-н, с. Покровское, ул. Советская, д.12а</a:t>
            </a:r>
            <a:endParaRPr lang="ru-RU" altLang="ru-RU" sz="1300" b="1">
              <a:solidFill>
                <a:srgbClr val="368599"/>
              </a:solidFill>
              <a:latin typeface="Ubuntu" panose="020b0504030602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3" name="Заголовок 1">
            <a:extLst>
              <a:ext uri="{FF2B5EF4-FFF2-40B4-BE49-F238E27FC236}">
                <a16:creationId xmlns:a16="http://schemas.microsoft.com/office/drawing/2014/main" xmlns="" id="{A2558F06-301D-4781-A168-8E2C27E96F2C}"/>
              </a:ext>
            </a:extLst>
          </p:cNvPr>
          <p:cNvSpPr txBox="1"/>
          <p:nvPr/>
        </p:nvSpPr>
        <p:spPr>
          <a:xfrm>
            <a:off x="6412376" y="282576"/>
            <a:ext cx="4531850" cy="411162"/>
          </a:xfrm>
          <a:prstGeom prst="rect">
            <a:avLst/>
          </a:prstGeom>
        </p:spPr>
        <p:txBody>
          <a:bodyPr anchor="ctr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ct val="0"/>
              </a:spcAft>
              <a:defRPr/>
            </a:pPr>
            <a:endParaRPr lang="ru-RU" sz="3600">
              <a:solidFill>
                <a:srgbClr val="126F87"/>
              </a:solidFill>
              <a:latin typeface="Ubuntu" panose="020b0504030602030204" pitchFamily="34" charset="0"/>
            </a:endParaRPr>
          </a:p>
        </p:txBody>
      </p:sp>
      <p:sp>
        <p:nvSpPr>
          <p:cNvPr id="24" name="TextBox 97">
            <a:extLst>
              <a:ext uri="{FF2B5EF4-FFF2-40B4-BE49-F238E27FC236}">
                <a16:creationId xmlns:a16="http://schemas.microsoft.com/office/drawing/2014/main" xmlns="" id="{1517972C-F9C1-4C42-934F-0242450ED4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6150" y="1127125"/>
            <a:ext cx="37814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126F87"/>
                </a:solidFill>
                <a:latin typeface="Ubuntu" panose="020b0504030602030204" pitchFamily="34" charset="0"/>
              </a:rPr>
              <a:t>Предлагаемые инвестиционные площадки</a:t>
            </a:r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xmlns="" id="{3631C2A9-CC60-417E-B0BC-737BF1DC3FEB}"/>
              </a:ext>
            </a:extLst>
          </p:cNvPr>
          <p:cNvSpPr/>
          <p:nvPr/>
        </p:nvSpPr>
        <p:spPr>
          <a:xfrm>
            <a:off x="611188" y="1228725"/>
            <a:ext cx="225425" cy="222250"/>
          </a:xfrm>
          <a:prstGeom prst="ellips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9" name="Рисунок 18"/>
          <p:cNvPicPr/>
          <p:nvPr/>
        </p:nvPicPr>
        <p:blipFill>
          <a:blip r:embed="rId3"/>
          <a:srcRect l="20075" t="22694" r="20316" b="10505"/>
          <a:stretch>
            <a:fillRect/>
          </a:stretch>
        </p:blipFill>
        <p:spPr bwMode="auto">
          <a:xfrm>
            <a:off x="5382227" y="1305026"/>
            <a:ext cx="6251133" cy="47522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53248472"/>
      </p:ext>
    </p:extLst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1185AC18-0E7C-46F1-9E75-4CF33E2563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3">
            <a:extLst>
              <a:ext uri="{FF2B5EF4-FFF2-40B4-BE49-F238E27FC236}">
                <a16:creationId xmlns:a16="http://schemas.microsoft.com/office/drawing/2014/main" xmlns="" id="{BEFC5E58-571D-414D-AE24-E1373279B9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1213" y="994100"/>
            <a:ext cx="7444663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Площадка № 1: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</a:pPr>
            <a:r>
              <a:rPr lang="ru-RU" altLang="ru-RU"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  </a:t>
            </a:r>
            <a:r>
              <a:rPr lang="ru-RU" altLang="ru-RU" sz="1400" smtClean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Здание бывшей школы, Котельничский р-н, с. Красногорье, ул. Школьная, д. 3</a:t>
            </a:r>
            <a:endParaRPr lang="ru-RU" altLang="ru-RU" sz="1400">
              <a:solidFill>
                <a:srgbClr val="0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</a:pPr>
            <a:r>
              <a:rPr lang="ru-RU" altLang="ru-RU"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  Кадастровый номер: </a:t>
            </a:r>
            <a:r>
              <a:rPr lang="ru-RU" altLang="ru-RU" sz="1400" smtClean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43:13:120701:317</a:t>
            </a:r>
            <a:endParaRPr lang="ru-RU" altLang="ru-RU" sz="1400">
              <a:solidFill>
                <a:srgbClr val="0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</a:pPr>
            <a:r>
              <a:rPr lang="ru-RU" altLang="ru-RU"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  Категория земель – земли населенных </a:t>
            </a:r>
            <a:r>
              <a:rPr lang="ru-RU" altLang="ru-RU" sz="1400" smtClean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пунктов</a:t>
            </a:r>
            <a:endParaRPr lang="ru-RU" altLang="ru-RU" sz="1400">
              <a:latin typeface="Constantia" pitchFamily="18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</a:pPr>
            <a:r>
              <a:rPr lang="ru-RU" altLang="ru-RU"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  Площадь: </a:t>
            </a:r>
            <a:r>
              <a:rPr lang="ru-RU" altLang="ru-RU" sz="1400" smtClean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1 194 </a:t>
            </a:r>
            <a:r>
              <a:rPr lang="ru-RU" altLang="ru-RU"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м</a:t>
            </a:r>
            <a:r>
              <a:rPr lang="ru-RU" altLang="ru-RU" sz="1400" baseline="300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</a:pPr>
            <a:r>
              <a:rPr lang="ru-RU" altLang="ru-RU"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  Вид </a:t>
            </a:r>
            <a:r>
              <a:rPr lang="ru-RU" altLang="ru-RU" sz="1400">
                <a:latin typeface="Calibri Light" panose="020f0302020204030204" pitchFamily="34" charset="0"/>
                <a:cs typeface="Calibri Light" panose="020f0302020204030204" pitchFamily="34" charset="0"/>
              </a:rPr>
              <a:t>права: </a:t>
            </a:r>
            <a:r>
              <a:rPr lang="ru-RU" altLang="ru-RU" sz="1400" smtClean="0">
                <a:latin typeface="Calibri Light" panose="020f0302020204030204" pitchFamily="34" charset="0"/>
                <a:cs typeface="Calibri Light" panose="020f0302020204030204" pitchFamily="34" charset="0"/>
              </a:rPr>
              <a:t>собственность МО Котельничский район</a:t>
            </a:r>
            <a:endParaRPr lang="ru-RU" altLang="ru-RU" sz="1400" b="1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</a:pPr>
            <a:r>
              <a:rPr lang="ru-RU" altLang="ru-RU" sz="1400">
                <a:latin typeface="Calibri Light" panose="020f0302020204030204" pitchFamily="34" charset="0"/>
                <a:cs typeface="Calibri Light" panose="020f0302020204030204" pitchFamily="34" charset="0"/>
              </a:rPr>
              <a:t>   Ограничения (обременения): нет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</a:pPr>
            <a:r>
              <a:rPr lang="ru-RU" altLang="ru-RU" sz="1400">
                <a:latin typeface="Calibri Light" panose="020f0302020204030204" pitchFamily="34" charset="0"/>
                <a:cs typeface="Calibri Light" panose="020f0302020204030204" pitchFamily="34" charset="0"/>
              </a:rPr>
              <a:t>   Условия предоставления: </a:t>
            </a:r>
            <a:r>
              <a:rPr lang="ru-RU" altLang="ru-RU" sz="1400" smtClean="0">
                <a:latin typeface="Calibri Light" panose="020f0302020204030204" pitchFamily="34" charset="0"/>
                <a:cs typeface="Calibri Light" panose="020f0302020204030204" pitchFamily="34" charset="0"/>
              </a:rPr>
              <a:t>аренда, продажа</a:t>
            </a:r>
            <a:endParaRPr lang="ru-RU" altLang="ru-RU" sz="140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 b="1" u="sng">
                <a:latin typeface="Calibri Light" panose="020f0302020204030204" pitchFamily="34" charset="0"/>
                <a:cs typeface="Calibri Light" panose="020f0302020204030204" pitchFamily="34" charset="0"/>
              </a:rPr>
              <a:t>Транспортная доступность объекта: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</a:pPr>
            <a:r>
              <a:rPr lang="ru-RU" altLang="ru-RU" sz="1400">
                <a:latin typeface="Calibri Light" panose="020f0302020204030204" pitchFamily="34" charset="0"/>
                <a:cs typeface="Calibri Light" panose="020f0302020204030204" pitchFamily="34" charset="0"/>
              </a:rPr>
              <a:t>    </a:t>
            </a:r>
            <a:r>
              <a:rPr lang="ru-RU" altLang="ru-RU" sz="1400" smtClean="0">
                <a:latin typeface="Calibri Light" panose="020f0302020204030204" pitchFamily="34" charset="0"/>
                <a:cs typeface="Calibri Light" panose="020f0302020204030204" pitchFamily="34" charset="0"/>
              </a:rPr>
              <a:t>Расстояние до асфальтированной автомобильной дороги – 60 м.</a:t>
            </a:r>
            <a:endParaRPr lang="ru-RU" altLang="ru-RU" sz="140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</a:pPr>
            <a:r>
              <a:rPr lang="ru-RU" altLang="ru-RU" sz="1400">
                <a:latin typeface="Calibri Light" panose="020f0302020204030204" pitchFamily="34" charset="0"/>
                <a:cs typeface="Calibri Light" panose="020f0302020204030204" pitchFamily="34" charset="0"/>
              </a:rPr>
              <a:t>    Расстояние до города </a:t>
            </a:r>
            <a:r>
              <a:rPr lang="ru-RU" altLang="ru-RU" sz="1400" smtClean="0">
                <a:latin typeface="Calibri Light" panose="020f0302020204030204" pitchFamily="34" charset="0"/>
                <a:cs typeface="Calibri Light" panose="020f0302020204030204" pitchFamily="34" charset="0"/>
              </a:rPr>
              <a:t>Кирова </a:t>
            </a:r>
            <a:r>
              <a:rPr lang="ru-RU" altLang="ru-RU" sz="1400">
                <a:latin typeface="Calibri Light" panose="020f0302020204030204" pitchFamily="34" charset="0"/>
                <a:cs typeface="Calibri Light" panose="020f0302020204030204" pitchFamily="34" charset="0"/>
              </a:rPr>
              <a:t>– </a:t>
            </a:r>
            <a:r>
              <a:rPr lang="ru-RU" altLang="ru-RU" sz="1400" smtClean="0">
                <a:latin typeface="Calibri Light" panose="020f0302020204030204" pitchFamily="34" charset="0"/>
                <a:cs typeface="Calibri Light" panose="020f0302020204030204" pitchFamily="34" charset="0"/>
              </a:rPr>
              <a:t>108 км</a:t>
            </a:r>
            <a:endParaRPr lang="ru-RU" altLang="ru-RU" sz="140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</a:pPr>
            <a:r>
              <a:rPr lang="ru-RU" altLang="ru-RU" sz="1400">
                <a:latin typeface="Calibri Light" panose="020f0302020204030204" pitchFamily="34" charset="0"/>
                <a:cs typeface="Calibri Light" panose="020f0302020204030204" pitchFamily="34" charset="0"/>
              </a:rPr>
              <a:t>    Расстояние до железнодорожной станции –  </a:t>
            </a:r>
            <a:r>
              <a:rPr lang="ru-RU" altLang="ru-RU" sz="1400" smtClean="0">
                <a:latin typeface="Calibri Light" panose="020f0302020204030204" pitchFamily="34" charset="0"/>
                <a:cs typeface="Calibri Light" panose="020f0302020204030204" pitchFamily="34" charset="0"/>
              </a:rPr>
              <a:t>30 </a:t>
            </a:r>
            <a:r>
              <a:rPr lang="ru-RU" altLang="ru-RU" sz="1400">
                <a:latin typeface="Calibri Light" panose="020f0302020204030204" pitchFamily="34" charset="0"/>
                <a:cs typeface="Calibri Light" panose="020f0302020204030204" pitchFamily="34" charset="0"/>
              </a:rPr>
              <a:t>км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</a:pPr>
            <a:r>
              <a:rPr lang="ru-RU" altLang="ru-RU" sz="1400">
                <a:latin typeface="Calibri Light" panose="020f0302020204030204" pitchFamily="34" charset="0"/>
                <a:cs typeface="Calibri Light" panose="020f0302020204030204" pitchFamily="34" charset="0"/>
              </a:rPr>
              <a:t>    Расстояние до автодороги федерального значения </a:t>
            </a:r>
            <a:r>
              <a:rPr lang="ru-RU" altLang="ru-RU" sz="1400" smtClean="0">
                <a:latin typeface="Calibri Light" panose="020f0302020204030204" pitchFamily="34" charset="0"/>
                <a:cs typeface="Calibri Light" panose="020f0302020204030204" pitchFamily="34" charset="0"/>
              </a:rPr>
              <a:t>9 </a:t>
            </a:r>
            <a:r>
              <a:rPr lang="ru-RU" altLang="ru-RU" sz="1400">
                <a:latin typeface="Calibri Light" panose="020f0302020204030204" pitchFamily="34" charset="0"/>
                <a:cs typeface="Calibri Light" panose="020f0302020204030204" pitchFamily="34" charset="0"/>
              </a:rPr>
              <a:t>км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 b="1" u="sng">
                <a:latin typeface="Calibri Light" panose="020f0302020204030204" pitchFamily="34" charset="0"/>
                <a:cs typeface="Calibri Light" panose="020f0302020204030204" pitchFamily="34" charset="0"/>
              </a:rPr>
              <a:t>Характеристика инфраструктуры: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ru-RU" altLang="ru-RU" sz="1400">
                <a:latin typeface="Calibri Light" panose="020f0302020204030204" pitchFamily="34" charset="0"/>
                <a:cs typeface="Calibri Light" panose="020f0302020204030204" pitchFamily="34" charset="0"/>
              </a:rPr>
              <a:t>    Теплоснабжение – </a:t>
            </a:r>
            <a:r>
              <a:rPr lang="ru-RU" altLang="ru-RU" sz="1400" smtClean="0">
                <a:latin typeface="Calibri Light" panose="020f0302020204030204" pitchFamily="34" charset="0"/>
                <a:cs typeface="Calibri Light" panose="020f0302020204030204" pitchFamily="34" charset="0"/>
              </a:rPr>
              <a:t>объект подключен, мощность 1,16 Гкал/час, в здании требуется установка радиаторов отопления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ru-RU" altLang="ru-RU" sz="1400" smtClean="0">
                <a:latin typeface="Calibri Light" panose="020f0302020204030204" pitchFamily="34" charset="0"/>
                <a:cs typeface="Calibri Light" panose="020f0302020204030204" pitchFamily="34" charset="0"/>
              </a:rPr>
              <a:t>    </a:t>
            </a:r>
            <a:r>
              <a:rPr lang="ru-RU" altLang="ru-RU" sz="1400">
                <a:latin typeface="Calibri Light" panose="020f0302020204030204" pitchFamily="34" charset="0"/>
                <a:cs typeface="Calibri Light" panose="020f0302020204030204" pitchFamily="34" charset="0"/>
              </a:rPr>
              <a:t>Электроэнергия – </a:t>
            </a:r>
            <a:r>
              <a:rPr lang="ru-RU" altLang="ru-RU" sz="1400" smtClean="0">
                <a:latin typeface="Calibri Light" panose="020f0302020204030204" pitchFamily="34" charset="0"/>
                <a:cs typeface="Calibri Light" panose="020f0302020204030204" pitchFamily="34" charset="0"/>
              </a:rPr>
              <a:t>точка подключения непосредственно на объекте, 15 </a:t>
            </a:r>
            <a:r>
              <a:rPr lang="ru-RU" altLang="ru-RU" sz="1400">
                <a:latin typeface="Calibri Light" panose="020f0302020204030204" pitchFamily="34" charset="0"/>
                <a:cs typeface="Calibri Light" panose="020f0302020204030204" pitchFamily="34" charset="0"/>
              </a:rPr>
              <a:t>кВт/час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ru-RU" altLang="ru-RU"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   Водоснабжение</a:t>
            </a:r>
            <a:r>
              <a:rPr lang="ru-RU" altLang="ru-RU" sz="1400">
                <a:latin typeface="Calibri Light" panose="020f0302020204030204" pitchFamily="34" charset="0"/>
                <a:cs typeface="Calibri Light" panose="020f0302020204030204" pitchFamily="34" charset="0"/>
              </a:rPr>
              <a:t> – </a:t>
            </a:r>
            <a:r>
              <a:rPr lang="ru-RU" altLang="ru-RU" sz="1400" smtClean="0">
                <a:latin typeface="Calibri Light" panose="020f0302020204030204" pitchFamily="34" charset="0"/>
                <a:cs typeface="Calibri Light" panose="020f0302020204030204" pitchFamily="34" charset="0"/>
              </a:rPr>
              <a:t>объект подключен, мощность 14,18 м.куб/сутки</a:t>
            </a:r>
            <a:endParaRPr lang="ru-RU" altLang="ru-RU" sz="1400">
              <a:solidFill>
                <a:srgbClr val="0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ru-RU" altLang="ru-RU"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   Водоотведение</a:t>
            </a:r>
            <a:r>
              <a:rPr lang="ru-RU" altLang="ru-RU" sz="1400">
                <a:latin typeface="Calibri Light" panose="020f0302020204030204" pitchFamily="34" charset="0"/>
                <a:cs typeface="Calibri Light" panose="020f0302020204030204" pitchFamily="34" charset="0"/>
              </a:rPr>
              <a:t> – </a:t>
            </a:r>
            <a:r>
              <a:rPr lang="ru-RU" altLang="ru-RU" sz="1400" smtClean="0">
                <a:latin typeface="Calibri Light" panose="020f0302020204030204" pitchFamily="34" charset="0"/>
                <a:cs typeface="Calibri Light" panose="020f0302020204030204" pitchFamily="34" charset="0"/>
              </a:rPr>
              <a:t>объект подключен, мощность 14,18 м.куб/сутки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ru-RU" altLang="ru-RU" sz="1400" smtClean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    Газоснабжение – Котельничский район не газифицирован</a:t>
            </a:r>
            <a:endParaRPr lang="ru-RU" altLang="ru-RU" sz="1400">
              <a:solidFill>
                <a:srgbClr val="0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endParaRPr lang="ru-RU" altLang="ru-RU" sz="1400">
              <a:solidFill>
                <a:srgbClr val="0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 b="1" u="sng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Контактное лицо</a:t>
            </a:r>
            <a:r>
              <a:rPr lang="ru-RU" altLang="ru-RU"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: 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 smtClean="0">
                <a:latin typeface="Calibri Light" panose="020f0302020204030204" pitchFamily="34" charset="0"/>
                <a:cs typeface="Calibri Light" panose="020f0302020204030204" pitchFamily="34" charset="0"/>
              </a:rPr>
              <a:t>Ломакина Марина Аркадьевна – заведующий отделом по управлению муниципальным имуществом и земельными ресурсами, </a:t>
            </a:r>
            <a:r>
              <a:rPr lang="ru-RU" altLang="ru-RU" sz="1400">
                <a:latin typeface="Calibri Light" panose="020f0302020204030204" pitchFamily="34" charset="0"/>
                <a:cs typeface="Calibri Light" panose="020f0302020204030204" pitchFamily="34" charset="0"/>
              </a:rPr>
              <a:t>тел.: 8 (</a:t>
            </a:r>
            <a:r>
              <a:rPr lang="ru-RU" altLang="ru-RU" sz="1400" smtClean="0">
                <a:latin typeface="Calibri Light" panose="020f0302020204030204" pitchFamily="34" charset="0"/>
                <a:cs typeface="Calibri Light" panose="020f0302020204030204" pitchFamily="34" charset="0"/>
              </a:rPr>
              <a:t>83342) 4-09-91</a:t>
            </a:r>
            <a:endParaRPr lang="ru-RU" altLang="ru-RU" sz="140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40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xmlns="" id="{4E63407F-57A0-4B42-A9E0-8D9D43C46E2A}"/>
              </a:ext>
            </a:extLst>
          </p:cNvPr>
          <p:cNvSpPr txBox="1"/>
          <p:nvPr/>
        </p:nvSpPr>
        <p:spPr bwMode="auto">
          <a:xfrm>
            <a:off x="380499" y="294013"/>
            <a:ext cx="10515600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3200">
                <a:solidFill>
                  <a:srgbClr val="126F87"/>
                </a:solidFill>
                <a:latin typeface="Ubuntu" panose="020b0504030602030204" pitchFamily="34" charset="0"/>
              </a:rPr>
              <a:t>Приложение (инвестиционные площадки)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E0845FBE-973F-4E07-BF29-0FCC194E3CAA}"/>
              </a:ext>
            </a:extLst>
          </p:cNvPr>
          <p:cNvSpPr txBox="1"/>
          <p:nvPr/>
        </p:nvSpPr>
        <p:spPr>
          <a:xfrm>
            <a:off x="8739188" y="366655"/>
            <a:ext cx="3452812" cy="315913"/>
          </a:xfrm>
          <a:prstGeom prst="rect">
            <a:avLst/>
          </a:prstGeom>
        </p:spPr>
        <p:txBody>
          <a:bodyPr anchor="ctr">
            <a:normAutofit fontScale="5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ct val="0"/>
              </a:spcAft>
              <a:defRPr/>
            </a:pPr>
            <a:r>
              <a:rPr lang="ru-RU" sz="3600" smtClean="0">
                <a:solidFill>
                  <a:srgbClr val="126F87"/>
                </a:solidFill>
                <a:latin typeface="Ubuntu" panose="020b0504030602030204" pitchFamily="34" charset="0"/>
              </a:rPr>
              <a:t>Котельничский район</a:t>
            </a:r>
            <a:endParaRPr lang="ru-RU" sz="3600">
              <a:solidFill>
                <a:srgbClr val="126F87"/>
              </a:solidFill>
              <a:latin typeface="Ubuntu" panose="020b0504030602030204" pitchFamily="34" charset="0"/>
            </a:endParaRPr>
          </a:p>
        </p:txBody>
      </p:sp>
      <p:pic>
        <p:nvPicPr>
          <p:cNvPr id="11" name="Рисунок 10"/>
          <p:cNvPicPr/>
          <p:nvPr/>
        </p:nvPicPr>
        <p:blipFill>
          <a:blip r:embed="rId3"/>
          <a:srcRect l="31684" t="30787" r="31245" b="15621"/>
          <a:stretch>
            <a:fillRect/>
          </a:stretch>
        </p:blipFill>
        <p:spPr bwMode="auto">
          <a:xfrm>
            <a:off x="532435" y="1341457"/>
            <a:ext cx="3962654" cy="356620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14561089"/>
      </p:ext>
    </p:extLst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9C9435E1-2DCC-4313-8A51-3438E339A5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3">
            <a:extLst>
              <a:ext uri="{FF2B5EF4-FFF2-40B4-BE49-F238E27FC236}">
                <a16:creationId xmlns:a16="http://schemas.microsoft.com/office/drawing/2014/main" xmlns="" id="{D102E892-1856-4BB8-8E91-BBC02A4F37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66128" y="793214"/>
            <a:ext cx="7453274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Площадка № 2: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</a:pPr>
            <a:r>
              <a:rPr lang="ru-RU" altLang="ru-RU"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  Земельный участок, кадастровый номер: </a:t>
            </a:r>
            <a:r>
              <a:rPr lang="ru-RU" altLang="ru-RU" sz="1400" smtClean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43:13:120701:559, с. Красногорье, ул. Школьная</a:t>
            </a:r>
            <a:endParaRPr lang="ru-RU" altLang="ru-RU" sz="1400">
              <a:solidFill>
                <a:srgbClr val="0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</a:pPr>
            <a:r>
              <a:rPr lang="ru-RU" altLang="ru-RU"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  Категория земель: земли </a:t>
            </a:r>
            <a:r>
              <a:rPr lang="ru-RU" altLang="ru-RU" sz="1400" smtClean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населенных пунктов</a:t>
            </a:r>
            <a:endParaRPr lang="ru-RU" altLang="ru-RU" sz="1400">
              <a:solidFill>
                <a:srgbClr val="0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</a:pPr>
            <a:r>
              <a:rPr lang="ru-RU" altLang="ru-RU"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  Разрешенное использование: </a:t>
            </a:r>
            <a:r>
              <a:rPr lang="ru-RU" altLang="ru-RU" sz="1400" smtClean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образование и просвещение (ранее использовался под спортивную площадку школы)</a:t>
            </a:r>
            <a:endParaRPr lang="ru-RU" altLang="ru-RU" sz="1400">
              <a:solidFill>
                <a:srgbClr val="0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</a:pPr>
            <a:r>
              <a:rPr lang="ru-RU" altLang="ru-RU"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  Площадь: </a:t>
            </a:r>
            <a:r>
              <a:rPr lang="ru-RU" altLang="ru-RU" sz="1400" smtClean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9 250 кв.м.</a:t>
            </a:r>
            <a:endParaRPr lang="ru-RU" altLang="ru-RU" sz="1400">
              <a:solidFill>
                <a:srgbClr val="0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</a:pPr>
            <a:r>
              <a:rPr lang="ru-RU" altLang="ru-RU"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  </a:t>
            </a:r>
            <a:r>
              <a:rPr lang="ru-RU" altLang="ru-RU" sz="1400">
                <a:latin typeface="Calibri Light" panose="020f0302020204030204" pitchFamily="34" charset="0"/>
                <a:cs typeface="Calibri Light" panose="020f0302020204030204" pitchFamily="34" charset="0"/>
              </a:rPr>
              <a:t>Вид права: государственная собственность (не разграничена) </a:t>
            </a:r>
            <a:endParaRPr lang="ru-RU" altLang="ru-RU" sz="1400" b="1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</a:pPr>
            <a:r>
              <a:rPr lang="ru-RU" altLang="ru-RU" sz="1400">
                <a:latin typeface="Calibri Light" panose="020f0302020204030204" pitchFamily="34" charset="0"/>
                <a:cs typeface="Calibri Light" panose="020f0302020204030204" pitchFamily="34" charset="0"/>
              </a:rPr>
              <a:t>   Ограничения (обременения): нет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</a:pPr>
            <a:r>
              <a:rPr lang="ru-RU" altLang="ru-RU" sz="1400">
                <a:latin typeface="Calibri Light" panose="020f0302020204030204" pitchFamily="34" charset="0"/>
                <a:cs typeface="Calibri Light" panose="020f0302020204030204" pitchFamily="34" charset="0"/>
              </a:rPr>
              <a:t>   Условия предоставления: </a:t>
            </a:r>
            <a:r>
              <a:rPr lang="ru-RU" altLang="ru-RU" sz="1400" smtClean="0">
                <a:latin typeface="Calibri Light" panose="020f0302020204030204" pitchFamily="34" charset="0"/>
                <a:cs typeface="Calibri Light" panose="020f0302020204030204" pitchFamily="34" charset="0"/>
              </a:rPr>
              <a:t>аренда, продажа </a:t>
            </a:r>
            <a:endParaRPr lang="ru-RU" altLang="ru-RU" sz="140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</a:pPr>
            <a:r>
              <a:rPr lang="ru-RU" altLang="ru-RU" sz="1400">
                <a:latin typeface="Calibri Light" panose="020f0302020204030204" pitchFamily="34" charset="0"/>
                <a:cs typeface="Calibri Light" panose="020f0302020204030204" pitchFamily="34" charset="0"/>
              </a:rPr>
              <a:t>   На земельном участке зданий и сооружений нет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 b="1" u="sng">
                <a:latin typeface="Calibri Light" panose="020f0302020204030204" pitchFamily="34" charset="0"/>
                <a:cs typeface="Calibri Light" panose="020f0302020204030204" pitchFamily="34" charset="0"/>
              </a:rPr>
              <a:t>Транспортная доступность объекта: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</a:pPr>
            <a:r>
              <a:rPr lang="ru-RU" altLang="ru-RU" sz="1400">
                <a:latin typeface="Calibri Light" panose="020f0302020204030204" pitchFamily="34" charset="0"/>
                <a:cs typeface="Calibri Light" panose="020f0302020204030204" pitchFamily="34" charset="0"/>
              </a:rPr>
              <a:t>    Расстояние до асфальтированной автомобильной дороги – 60 м.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</a:pPr>
            <a:r>
              <a:rPr lang="ru-RU" altLang="ru-RU" sz="1400" smtClean="0">
                <a:latin typeface="Calibri Light" panose="020f0302020204030204" pitchFamily="34" charset="0"/>
                <a:cs typeface="Calibri Light" panose="020f0302020204030204" pitchFamily="34" charset="0"/>
              </a:rPr>
              <a:t>    </a:t>
            </a:r>
            <a:r>
              <a:rPr lang="ru-RU" altLang="ru-RU" sz="1400">
                <a:latin typeface="Calibri Light" panose="020f0302020204030204" pitchFamily="34" charset="0"/>
                <a:cs typeface="Calibri Light" panose="020f0302020204030204" pitchFamily="34" charset="0"/>
              </a:rPr>
              <a:t>Расстояние до города Кирова – 108 км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</a:pPr>
            <a:r>
              <a:rPr lang="ru-RU" altLang="ru-RU" sz="1400">
                <a:latin typeface="Calibri Light" panose="020f0302020204030204" pitchFamily="34" charset="0"/>
                <a:cs typeface="Calibri Light" panose="020f0302020204030204" pitchFamily="34" charset="0"/>
              </a:rPr>
              <a:t>    Расстояние до железнодорожной станции –  30 км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</a:pPr>
            <a:r>
              <a:rPr lang="ru-RU" altLang="ru-RU" sz="1400">
                <a:latin typeface="Calibri Light" panose="020f0302020204030204" pitchFamily="34" charset="0"/>
                <a:cs typeface="Calibri Light" panose="020f0302020204030204" pitchFamily="34" charset="0"/>
              </a:rPr>
              <a:t>    Расстояние до автодороги федерального значения 9 км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 b="1" u="sng" smtClean="0">
                <a:latin typeface="Calibri Light" panose="020f0302020204030204" pitchFamily="34" charset="0"/>
                <a:cs typeface="Calibri Light" panose="020f0302020204030204" pitchFamily="34" charset="0"/>
              </a:rPr>
              <a:t>Характеристика </a:t>
            </a:r>
            <a:r>
              <a:rPr lang="ru-RU" altLang="ru-RU" sz="1400" b="1" u="sng">
                <a:latin typeface="Calibri Light" panose="020f0302020204030204" pitchFamily="34" charset="0"/>
                <a:cs typeface="Calibri Light" panose="020f0302020204030204" pitchFamily="34" charset="0"/>
              </a:rPr>
              <a:t>инфраструктуры: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ru-RU" altLang="ru-RU" sz="1400">
                <a:latin typeface="Calibri Light" panose="020f0302020204030204" pitchFamily="34" charset="0"/>
                <a:cs typeface="Calibri Light" panose="020f0302020204030204" pitchFamily="34" charset="0"/>
              </a:rPr>
              <a:t>    Теплоснабжение – </a:t>
            </a:r>
            <a:r>
              <a:rPr lang="ru-RU" altLang="ru-RU" sz="1400" smtClean="0">
                <a:latin typeface="Calibri Light" panose="020f0302020204030204" pitchFamily="34" charset="0"/>
                <a:cs typeface="Calibri Light" panose="020f0302020204030204" pitchFamily="34" charset="0"/>
              </a:rPr>
              <a:t>расстояние до точки подключения 15 метров, мощность 1,16 </a:t>
            </a:r>
            <a:r>
              <a:rPr lang="ru-RU" altLang="ru-RU" sz="1400">
                <a:latin typeface="Calibri Light" panose="020f0302020204030204" pitchFamily="34" charset="0"/>
                <a:cs typeface="Calibri Light" panose="020f0302020204030204" pitchFamily="34" charset="0"/>
              </a:rPr>
              <a:t>Гкал/час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ru-RU" altLang="ru-RU" sz="1400">
                <a:latin typeface="Calibri Light" panose="020f0302020204030204" pitchFamily="34" charset="0"/>
                <a:cs typeface="Calibri Light" panose="020f0302020204030204" pitchFamily="34" charset="0"/>
              </a:rPr>
              <a:t>    Электроэнергия – </a:t>
            </a:r>
            <a:r>
              <a:rPr lang="ru-RU" altLang="ru-RU"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расстояние до ближайшей точки подключения </a:t>
            </a:r>
            <a:r>
              <a:rPr lang="ru-RU" altLang="ru-RU" sz="1400" smtClean="0">
                <a:latin typeface="Calibri Light" panose="020f0302020204030204" pitchFamily="34" charset="0"/>
                <a:cs typeface="Calibri Light" panose="020f0302020204030204" pitchFamily="34" charset="0"/>
              </a:rPr>
              <a:t>10 метров, 15 </a:t>
            </a:r>
            <a:r>
              <a:rPr lang="ru-RU" altLang="ru-RU" sz="1400">
                <a:latin typeface="Calibri Light" panose="020f0302020204030204" pitchFamily="34" charset="0"/>
                <a:cs typeface="Calibri Light" panose="020f0302020204030204" pitchFamily="34" charset="0"/>
              </a:rPr>
              <a:t>кВт/час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ru-RU" altLang="ru-RU"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   Водоснабжение</a:t>
            </a:r>
            <a:r>
              <a:rPr lang="ru-RU" altLang="ru-RU" sz="1400">
                <a:latin typeface="Calibri Light" panose="020f0302020204030204" pitchFamily="34" charset="0"/>
                <a:cs typeface="Calibri Light" panose="020f0302020204030204" pitchFamily="34" charset="0"/>
              </a:rPr>
              <a:t> – </a:t>
            </a:r>
            <a:r>
              <a:rPr lang="ru-RU" altLang="ru-RU" sz="1400" smtClean="0">
                <a:latin typeface="Calibri Light" panose="020f0302020204030204" pitchFamily="34" charset="0"/>
                <a:cs typeface="Calibri Light" panose="020f0302020204030204" pitchFamily="34" charset="0"/>
              </a:rPr>
              <a:t>расстояние до точки подключения 15 метров, мощность 14,18 м.куб/сутки</a:t>
            </a:r>
            <a:endParaRPr lang="ru-RU" altLang="ru-RU" sz="1400">
              <a:solidFill>
                <a:srgbClr val="0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ru-RU" altLang="ru-RU"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   Водоотведение</a:t>
            </a:r>
            <a:r>
              <a:rPr lang="ru-RU" altLang="ru-RU" sz="1400">
                <a:latin typeface="Calibri Light" panose="020f0302020204030204" pitchFamily="34" charset="0"/>
                <a:cs typeface="Calibri Light" panose="020f0302020204030204" pitchFamily="34" charset="0"/>
              </a:rPr>
              <a:t> – </a:t>
            </a:r>
            <a:r>
              <a:rPr lang="ru-RU" altLang="ru-RU" sz="1400" smtClean="0">
                <a:latin typeface="Calibri Light" panose="020f0302020204030204" pitchFamily="34" charset="0"/>
                <a:cs typeface="Calibri Light" panose="020f0302020204030204" pitchFamily="34" charset="0"/>
              </a:rPr>
              <a:t>расстояние до точки подключения 15 метров, мощность 14,18 м.куб/сутки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ru-RU" altLang="ru-RU" sz="1400" smtClean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   Газоснабжение – Котельничский район не газифицирован</a:t>
            </a:r>
            <a:endParaRPr lang="ru-RU" altLang="ru-RU" sz="1400">
              <a:solidFill>
                <a:srgbClr val="0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ru-RU" altLang="ru-RU" sz="1400">
              <a:solidFill>
                <a:srgbClr val="0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1400" b="1" u="sng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Контактное лицо</a:t>
            </a:r>
            <a:r>
              <a:rPr lang="ru-RU" altLang="ru-RU"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: 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1400">
                <a:latin typeface="Calibri Light" panose="020f0302020204030204" pitchFamily="34" charset="0"/>
                <a:cs typeface="Calibri Light" panose="020f0302020204030204" pitchFamily="34" charset="0"/>
              </a:rPr>
              <a:t>Ломакина Марина Аркадьевна – заведующий отделом по управлению муниципальным имуществом и земельными ресурсами, тел.: 8 (83342) 4-09-91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xmlns="" id="{C9B98AE8-5556-4F80-B4C2-75E22A3F70D1}"/>
              </a:ext>
            </a:extLst>
          </p:cNvPr>
          <p:cNvSpPr txBox="1"/>
          <p:nvPr/>
        </p:nvSpPr>
        <p:spPr bwMode="auto">
          <a:xfrm>
            <a:off x="428625" y="294015"/>
            <a:ext cx="10515600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3200">
                <a:solidFill>
                  <a:srgbClr val="126F87"/>
                </a:solidFill>
                <a:latin typeface="Ubuntu" panose="020b0504030602030204" pitchFamily="34" charset="0"/>
              </a:rPr>
              <a:t>Приложение (инвестиционные площадки)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D95A7376-F8BA-482B-B013-D08DDA2C50A3}"/>
              </a:ext>
            </a:extLst>
          </p:cNvPr>
          <p:cNvSpPr txBox="1"/>
          <p:nvPr/>
        </p:nvSpPr>
        <p:spPr>
          <a:xfrm>
            <a:off x="8781228" y="335125"/>
            <a:ext cx="3452812" cy="315913"/>
          </a:xfrm>
          <a:prstGeom prst="rect">
            <a:avLst/>
          </a:prstGeom>
        </p:spPr>
        <p:txBody>
          <a:bodyPr anchor="ctr">
            <a:normAutofit fontScale="5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ct val="0"/>
              </a:spcAft>
              <a:defRPr/>
            </a:pPr>
            <a:r>
              <a:rPr lang="ru-RU" sz="3600">
                <a:solidFill>
                  <a:srgbClr val="126F87"/>
                </a:solidFill>
                <a:latin typeface="Ubuntu" panose="020b0504030602030204" pitchFamily="34" charset="0"/>
              </a:rPr>
              <a:t>Котельничский район</a:t>
            </a:r>
          </a:p>
        </p:txBody>
      </p:sp>
      <p:pic>
        <p:nvPicPr>
          <p:cNvPr id="7" name="Рисунок 6"/>
          <p:cNvPicPr/>
          <p:nvPr/>
        </p:nvPicPr>
        <p:blipFill>
          <a:blip r:embed="rId3"/>
          <a:srcRect l="29631" t="27366" r="27654" b="14025"/>
          <a:stretch>
            <a:fillRect/>
          </a:stretch>
        </p:blipFill>
        <p:spPr bwMode="auto">
          <a:xfrm>
            <a:off x="521445" y="1301060"/>
            <a:ext cx="3872756" cy="336353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58732215"/>
      </p:ext>
    </p:extLst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9C9435E1-2DCC-4313-8A51-3438E339A5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3">
            <a:extLst>
              <a:ext uri="{FF2B5EF4-FFF2-40B4-BE49-F238E27FC236}">
                <a16:creationId xmlns:a16="http://schemas.microsoft.com/office/drawing/2014/main" xmlns="" id="{D102E892-1856-4BB8-8E91-BBC02A4F37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1213" y="994102"/>
            <a:ext cx="7376156" cy="507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Площадка № 3</a:t>
            </a:r>
            <a:r>
              <a:rPr lang="ru-RU" altLang="ru-RU" sz="1600" b="1" smtClean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:</a:t>
            </a:r>
            <a:endParaRPr lang="ru-RU" altLang="ru-RU" sz="1600" b="1">
              <a:solidFill>
                <a:srgbClr val="0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</a:pPr>
            <a:r>
              <a:rPr lang="ru-RU" altLang="ru-RU"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  </a:t>
            </a:r>
            <a:r>
              <a:rPr lang="ru-RU" altLang="ru-RU" sz="1400" smtClean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Объект незавершенного строительства, </a:t>
            </a:r>
            <a:r>
              <a:rPr lang="ru-RU" altLang="ru-RU"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кадастровый номер: </a:t>
            </a:r>
            <a:r>
              <a:rPr lang="ru-RU" altLang="ru-RU" sz="1400" smtClean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43:13:481902:350, степень готовности объекта – 67 %</a:t>
            </a:r>
            <a:endParaRPr lang="ru-RU" altLang="ru-RU" sz="1400">
              <a:solidFill>
                <a:srgbClr val="0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</a:pPr>
            <a:r>
              <a:rPr lang="ru-RU" altLang="ru-RU"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  Категория земель: </a:t>
            </a:r>
            <a:r>
              <a:rPr lang="ru-RU" altLang="ru-RU" sz="1400" smtClean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населенных пунктов</a:t>
            </a:r>
            <a:endParaRPr lang="ru-RU" altLang="ru-RU" sz="1400">
              <a:solidFill>
                <a:srgbClr val="0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</a:pPr>
            <a:r>
              <a:rPr lang="ru-RU" altLang="ru-RU"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  Площадь: </a:t>
            </a:r>
            <a:r>
              <a:rPr lang="ru-RU" altLang="ru-RU" sz="1400" smtClean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1 642,4 кв.м.</a:t>
            </a:r>
            <a:endParaRPr lang="ru-RU" altLang="ru-RU" sz="1400">
              <a:solidFill>
                <a:srgbClr val="0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</a:pPr>
            <a:r>
              <a:rPr lang="ru-RU" altLang="ru-RU"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  </a:t>
            </a:r>
            <a:r>
              <a:rPr lang="ru-RU" altLang="ru-RU" sz="1400">
                <a:latin typeface="Calibri Light" panose="020f0302020204030204" pitchFamily="34" charset="0"/>
                <a:cs typeface="Calibri Light" panose="020f0302020204030204" pitchFamily="34" charset="0"/>
              </a:rPr>
              <a:t>Вид права: </a:t>
            </a:r>
            <a:r>
              <a:rPr lang="ru-RU" altLang="ru-RU" sz="1400" smtClean="0">
                <a:latin typeface="Calibri Light" panose="020f0302020204030204" pitchFamily="34" charset="0"/>
                <a:cs typeface="Calibri Light" panose="020f0302020204030204" pitchFamily="34" charset="0"/>
              </a:rPr>
              <a:t>собственность МО Котельничский район </a:t>
            </a:r>
            <a:endParaRPr lang="ru-RU" altLang="ru-RU" sz="1400" b="1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</a:pPr>
            <a:r>
              <a:rPr lang="ru-RU" altLang="ru-RU" sz="1400">
                <a:latin typeface="Calibri Light" panose="020f0302020204030204" pitchFamily="34" charset="0"/>
                <a:cs typeface="Calibri Light" panose="020f0302020204030204" pitchFamily="34" charset="0"/>
              </a:rPr>
              <a:t>   Ограничения (обременения): нет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</a:pPr>
            <a:r>
              <a:rPr lang="ru-RU" altLang="ru-RU" sz="1400">
                <a:latin typeface="Calibri Light" panose="020f0302020204030204" pitchFamily="34" charset="0"/>
                <a:cs typeface="Calibri Light" panose="020f0302020204030204" pitchFamily="34" charset="0"/>
              </a:rPr>
              <a:t>   Условия предоставления: </a:t>
            </a:r>
            <a:r>
              <a:rPr lang="ru-RU" altLang="ru-RU" sz="1400" smtClean="0">
                <a:latin typeface="Calibri Light" panose="020f0302020204030204" pitchFamily="34" charset="0"/>
                <a:cs typeface="Calibri Light" panose="020f0302020204030204" pitchFamily="34" charset="0"/>
              </a:rPr>
              <a:t>аренда, продажа </a:t>
            </a:r>
            <a:endParaRPr lang="ru-RU" altLang="ru-RU" sz="140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 b="1" u="sng">
                <a:latin typeface="Calibri Light" panose="020f0302020204030204" pitchFamily="34" charset="0"/>
                <a:cs typeface="Calibri Light" panose="020f0302020204030204" pitchFamily="34" charset="0"/>
              </a:rPr>
              <a:t>Транспортная доступность объекта: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</a:pPr>
            <a:r>
              <a:rPr lang="ru-RU" altLang="ru-RU" sz="1400">
                <a:latin typeface="Calibri Light" panose="020f0302020204030204" pitchFamily="34" charset="0"/>
                <a:cs typeface="Calibri Light" panose="020f0302020204030204" pitchFamily="34" charset="0"/>
              </a:rPr>
              <a:t>    Расстояние до асфальтированной автомобильной дороги – </a:t>
            </a:r>
            <a:r>
              <a:rPr lang="ru-RU" altLang="ru-RU" sz="1400" smtClean="0">
                <a:latin typeface="Calibri Light" panose="020f0302020204030204" pitchFamily="34" charset="0"/>
                <a:cs typeface="Calibri Light" panose="020f0302020204030204" pitchFamily="34" charset="0"/>
              </a:rPr>
              <a:t>70 </a:t>
            </a:r>
            <a:r>
              <a:rPr lang="ru-RU" altLang="ru-RU" sz="1400">
                <a:latin typeface="Calibri Light" panose="020f0302020204030204" pitchFamily="34" charset="0"/>
                <a:cs typeface="Calibri Light" panose="020f0302020204030204" pitchFamily="34" charset="0"/>
              </a:rPr>
              <a:t>м.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</a:pPr>
            <a:r>
              <a:rPr lang="ru-RU" altLang="ru-RU" sz="1400" smtClean="0">
                <a:latin typeface="Calibri Light" panose="020f0302020204030204" pitchFamily="34" charset="0"/>
                <a:cs typeface="Calibri Light" panose="020f0302020204030204" pitchFamily="34" charset="0"/>
              </a:rPr>
              <a:t>    </a:t>
            </a:r>
            <a:r>
              <a:rPr lang="ru-RU" altLang="ru-RU" sz="1400">
                <a:latin typeface="Calibri Light" panose="020f0302020204030204" pitchFamily="34" charset="0"/>
                <a:cs typeface="Calibri Light" panose="020f0302020204030204" pitchFamily="34" charset="0"/>
              </a:rPr>
              <a:t>Расстояние до города Кирова – </a:t>
            </a:r>
            <a:r>
              <a:rPr lang="ru-RU" altLang="ru-RU" sz="1400" smtClean="0">
                <a:latin typeface="Calibri Light" panose="020f0302020204030204" pitchFamily="34" charset="0"/>
                <a:cs typeface="Calibri Light" panose="020f0302020204030204" pitchFamily="34" charset="0"/>
              </a:rPr>
              <a:t>142 </a:t>
            </a:r>
            <a:r>
              <a:rPr lang="ru-RU" altLang="ru-RU" sz="1400">
                <a:latin typeface="Calibri Light" panose="020f0302020204030204" pitchFamily="34" charset="0"/>
                <a:cs typeface="Calibri Light" panose="020f0302020204030204" pitchFamily="34" charset="0"/>
              </a:rPr>
              <a:t>км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</a:pPr>
            <a:r>
              <a:rPr lang="ru-RU" altLang="ru-RU" sz="1400">
                <a:latin typeface="Calibri Light" panose="020f0302020204030204" pitchFamily="34" charset="0"/>
                <a:cs typeface="Calibri Light" panose="020f0302020204030204" pitchFamily="34" charset="0"/>
              </a:rPr>
              <a:t>    Расстояние до железнодорожной станции –  </a:t>
            </a:r>
            <a:r>
              <a:rPr lang="ru-RU" altLang="ru-RU" sz="1400" smtClean="0">
                <a:latin typeface="Calibri Light" panose="020f0302020204030204" pitchFamily="34" charset="0"/>
                <a:cs typeface="Calibri Light" panose="020f0302020204030204" pitchFamily="34" charset="0"/>
              </a:rPr>
              <a:t>18 </a:t>
            </a:r>
            <a:r>
              <a:rPr lang="ru-RU" altLang="ru-RU" sz="1400">
                <a:latin typeface="Calibri Light" panose="020f0302020204030204" pitchFamily="34" charset="0"/>
                <a:cs typeface="Calibri Light" panose="020f0302020204030204" pitchFamily="34" charset="0"/>
              </a:rPr>
              <a:t>км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</a:pPr>
            <a:r>
              <a:rPr lang="ru-RU" altLang="ru-RU" sz="1400">
                <a:latin typeface="Calibri Light" panose="020f0302020204030204" pitchFamily="34" charset="0"/>
                <a:cs typeface="Calibri Light" panose="020f0302020204030204" pitchFamily="34" charset="0"/>
              </a:rPr>
              <a:t>    Расстояние до автодороги федерального значения </a:t>
            </a:r>
            <a:r>
              <a:rPr lang="ru-RU" altLang="ru-RU" sz="1400" smtClean="0">
                <a:latin typeface="Calibri Light" panose="020f0302020204030204" pitchFamily="34" charset="0"/>
                <a:cs typeface="Calibri Light" panose="020f0302020204030204" pitchFamily="34" charset="0"/>
              </a:rPr>
              <a:t>8 </a:t>
            </a:r>
            <a:r>
              <a:rPr lang="ru-RU" altLang="ru-RU" sz="1400">
                <a:latin typeface="Calibri Light" panose="020f0302020204030204" pitchFamily="34" charset="0"/>
                <a:cs typeface="Calibri Light" panose="020f0302020204030204" pitchFamily="34" charset="0"/>
              </a:rPr>
              <a:t>км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 b="1" u="sng" smtClean="0">
                <a:latin typeface="Calibri Light" panose="020f0302020204030204" pitchFamily="34" charset="0"/>
                <a:cs typeface="Calibri Light" panose="020f0302020204030204" pitchFamily="34" charset="0"/>
              </a:rPr>
              <a:t>Характеристика </a:t>
            </a:r>
            <a:r>
              <a:rPr lang="ru-RU" altLang="ru-RU" sz="1400" b="1" u="sng">
                <a:latin typeface="Calibri Light" panose="020f0302020204030204" pitchFamily="34" charset="0"/>
                <a:cs typeface="Calibri Light" panose="020f0302020204030204" pitchFamily="34" charset="0"/>
              </a:rPr>
              <a:t>инфраструктуры: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ru-RU" altLang="ru-RU" sz="1400">
                <a:latin typeface="Calibri Light" panose="020f0302020204030204" pitchFamily="34" charset="0"/>
                <a:cs typeface="Calibri Light" panose="020f0302020204030204" pitchFamily="34" charset="0"/>
              </a:rPr>
              <a:t>    Теплоснабжение – </a:t>
            </a:r>
            <a:r>
              <a:rPr lang="ru-RU" altLang="ru-RU" sz="1400" smtClean="0">
                <a:latin typeface="Calibri Light" panose="020f0302020204030204" pitchFamily="34" charset="0"/>
                <a:cs typeface="Calibri Light" panose="020f0302020204030204" pitchFamily="34" charset="0"/>
              </a:rPr>
              <a:t>расстояние до точки подключения 30 метров, мощность 0,8 </a:t>
            </a:r>
            <a:r>
              <a:rPr lang="ru-RU" altLang="ru-RU" sz="1400">
                <a:latin typeface="Calibri Light" panose="020f0302020204030204" pitchFamily="34" charset="0"/>
                <a:cs typeface="Calibri Light" panose="020f0302020204030204" pitchFamily="34" charset="0"/>
              </a:rPr>
              <a:t>Гкал/час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ru-RU" altLang="ru-RU" sz="1400">
                <a:latin typeface="Calibri Light" panose="020f0302020204030204" pitchFamily="34" charset="0"/>
                <a:cs typeface="Calibri Light" panose="020f0302020204030204" pitchFamily="34" charset="0"/>
              </a:rPr>
              <a:t>    Электроэнергия – </a:t>
            </a:r>
            <a:r>
              <a:rPr lang="ru-RU" altLang="ru-RU"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расстояние до ближайшей точки подключения </a:t>
            </a:r>
            <a:r>
              <a:rPr lang="ru-RU" altLang="ru-RU" sz="1400">
                <a:latin typeface="Calibri Light" panose="020f0302020204030204" pitchFamily="34" charset="0"/>
                <a:cs typeface="Calibri Light" panose="020f0302020204030204" pitchFamily="34" charset="0"/>
              </a:rPr>
              <a:t>10 метров, 15 кВт/час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ru-RU" altLang="ru-RU"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   Водоснабжение</a:t>
            </a:r>
            <a:r>
              <a:rPr lang="ru-RU" altLang="ru-RU" sz="1400">
                <a:latin typeface="Calibri Light" panose="020f0302020204030204" pitchFamily="34" charset="0"/>
                <a:cs typeface="Calibri Light" panose="020f0302020204030204" pitchFamily="34" charset="0"/>
              </a:rPr>
              <a:t> – </a:t>
            </a:r>
            <a:r>
              <a:rPr lang="ru-RU" altLang="ru-RU" sz="1400" smtClean="0">
                <a:latin typeface="Calibri Light" panose="020f0302020204030204" pitchFamily="34" charset="0"/>
                <a:cs typeface="Calibri Light" panose="020f0302020204030204" pitchFamily="34" charset="0"/>
              </a:rPr>
              <a:t>расстояние до точки подключения 50 метров, мощность 14,18 </a:t>
            </a:r>
            <a:r>
              <a:rPr lang="ru-RU" altLang="ru-RU" sz="1400">
                <a:latin typeface="Calibri Light" panose="020f0302020204030204" pitchFamily="34" charset="0"/>
                <a:cs typeface="Calibri Light" panose="020f0302020204030204" pitchFamily="34" charset="0"/>
              </a:rPr>
              <a:t>м.куб/сутки</a:t>
            </a:r>
            <a:endParaRPr lang="ru-RU" altLang="ru-RU" sz="1400">
              <a:solidFill>
                <a:srgbClr val="0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ru-RU" altLang="ru-RU" sz="140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   Водоотведение</a:t>
            </a:r>
            <a:r>
              <a:rPr lang="ru-RU" altLang="ru-RU" sz="1400">
                <a:latin typeface="Calibri Light" panose="020f0302020204030204" pitchFamily="34" charset="0"/>
                <a:cs typeface="Calibri Light" panose="020f0302020204030204" pitchFamily="34" charset="0"/>
              </a:rPr>
              <a:t> – </a:t>
            </a:r>
            <a:r>
              <a:rPr lang="ru-RU" altLang="ru-RU" sz="1400" smtClean="0">
                <a:latin typeface="Calibri Light" panose="020f0302020204030204" pitchFamily="34" charset="0"/>
                <a:cs typeface="Calibri Light" panose="020f0302020204030204" pitchFamily="34" charset="0"/>
              </a:rPr>
              <a:t>расстояние до точки подключения 50 метров, мощность 14,18 м.куб/сутки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r>
              <a:rPr lang="ru-RU" altLang="ru-RU" sz="1400" smtClean="0">
                <a:solidFill>
                  <a:srgbClr val="00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   Газоснабжение – Котельничский район не газифицирован</a:t>
            </a:r>
            <a:endParaRPr lang="ru-RU" altLang="ru-RU" sz="1400">
              <a:solidFill>
                <a:srgbClr val="0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endParaRPr lang="ru-RU" altLang="ru-RU" sz="1400">
              <a:solidFill>
                <a:srgbClr val="00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400" b="1" u="sng">
                <a:latin typeface="Calibri Light" panose="020f0302020204030204" pitchFamily="34" charset="0"/>
                <a:cs typeface="Calibri Light" panose="020f0302020204030204" pitchFamily="34" charset="0"/>
              </a:rPr>
              <a:t>Контактное лицо</a:t>
            </a:r>
            <a:r>
              <a:rPr lang="ru-RU" altLang="ru-RU" sz="1400">
                <a:latin typeface="Calibri Light" panose="020f0302020204030204" pitchFamily="34" charset="0"/>
                <a:cs typeface="Calibri Light" panose="020f0302020204030204" pitchFamily="34" charset="0"/>
              </a:rPr>
              <a:t>: 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ru-RU" altLang="ru-RU" sz="1400">
                <a:latin typeface="Calibri Light" panose="020f0302020204030204" pitchFamily="34" charset="0"/>
                <a:cs typeface="Calibri Light" panose="020f0302020204030204" pitchFamily="34" charset="0"/>
              </a:rPr>
              <a:t>Ломакина Марина Аркадьевна – заведующий отделом по управлению муниципальным имуществом и земельными ресурсами, тел.: 8 (83342) 4-09-91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xmlns="" id="{C9B98AE8-5556-4F80-B4C2-75E22A3F70D1}"/>
              </a:ext>
            </a:extLst>
          </p:cNvPr>
          <p:cNvSpPr txBox="1"/>
          <p:nvPr/>
        </p:nvSpPr>
        <p:spPr bwMode="auto">
          <a:xfrm>
            <a:off x="428625" y="294015"/>
            <a:ext cx="10515600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3200">
                <a:solidFill>
                  <a:srgbClr val="126F87"/>
                </a:solidFill>
                <a:latin typeface="Ubuntu" panose="020b0504030602030204" pitchFamily="34" charset="0"/>
              </a:rPr>
              <a:t>Приложение (инвестиционные площадки)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D95A7376-F8BA-482B-B013-D08DDA2C50A3}"/>
              </a:ext>
            </a:extLst>
          </p:cNvPr>
          <p:cNvSpPr txBox="1"/>
          <p:nvPr/>
        </p:nvSpPr>
        <p:spPr>
          <a:xfrm>
            <a:off x="8781228" y="335125"/>
            <a:ext cx="3452812" cy="315913"/>
          </a:xfrm>
          <a:prstGeom prst="rect">
            <a:avLst/>
          </a:prstGeom>
        </p:spPr>
        <p:txBody>
          <a:bodyPr anchor="ctr">
            <a:normAutofit fontScale="5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ct val="0"/>
              </a:spcAft>
              <a:defRPr/>
            </a:pPr>
            <a:r>
              <a:rPr lang="ru-RU" sz="3600">
                <a:solidFill>
                  <a:srgbClr val="126F87"/>
                </a:solidFill>
                <a:latin typeface="Ubuntu" panose="020b0504030602030204" pitchFamily="34" charset="0"/>
              </a:rPr>
              <a:t>Котельничский район</a:t>
            </a:r>
          </a:p>
        </p:txBody>
      </p:sp>
      <p:pic>
        <p:nvPicPr>
          <p:cNvPr id="9" name="Рисунок 8"/>
          <p:cNvPicPr/>
          <p:nvPr/>
        </p:nvPicPr>
        <p:blipFill>
          <a:blip r:embed="rId3"/>
          <a:srcRect l="26238" t="23015" r="25601" b="9383"/>
          <a:stretch>
            <a:fillRect/>
          </a:stretch>
        </p:blipFill>
        <p:spPr bwMode="auto">
          <a:xfrm>
            <a:off x="522243" y="1281398"/>
            <a:ext cx="3871958" cy="349894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82201032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188089" cy="1113692"/>
          </a:xfrm>
        </p:spPr>
        <p:txBody>
          <a:bodyPr>
            <a:normAutofit/>
          </a:bodyPr>
          <a:lstStyle/>
          <a:p>
            <a:r>
              <a:rPr lang="ru-RU" smtClean="0"/>
              <a:t>Графическое описание Котельничского района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3795" y="1793631"/>
            <a:ext cx="5188068" cy="4149969"/>
          </a:xfrm>
        </p:spPr>
        <p:txBody>
          <a:bodyPr>
            <a:normAutofit lnSpcReduction="10000"/>
          </a:bodyPr>
          <a:lstStyle/>
          <a:p>
            <a:pPr algn="l"/>
            <a:r>
              <a:rPr lang="ru-RU" smtClean="0"/>
              <a:t>Площадь района – </a:t>
            </a:r>
            <a:r>
              <a:rPr lang="ru-RU" b="1" smtClean="0"/>
              <a:t>3975,82 кв. м.</a:t>
            </a:r>
          </a:p>
          <a:p>
            <a:pPr algn="l"/>
            <a:r>
              <a:rPr lang="ru-RU" smtClean="0"/>
              <a:t>Численность населения – </a:t>
            </a:r>
            <a:r>
              <a:rPr lang="ru-RU" b="1" smtClean="0"/>
              <a:t>10 408 человек</a:t>
            </a:r>
          </a:p>
          <a:p>
            <a:pPr algn="l"/>
            <a:r>
              <a:rPr lang="ru-RU" smtClean="0"/>
              <a:t>Расположен на западе Кировской области</a:t>
            </a:r>
          </a:p>
          <a:p>
            <a:pPr algn="l"/>
            <a:r>
              <a:rPr lang="ru-RU" smtClean="0"/>
              <a:t>В 124 км оТ областного центра, г. Киров</a:t>
            </a:r>
          </a:p>
          <a:p>
            <a:pPr algn="l"/>
            <a:r>
              <a:rPr lang="ru-RU" smtClean="0"/>
              <a:t>Административный центр г. Котельнич, является железнодорожным и автомобильным узлом</a:t>
            </a:r>
          </a:p>
          <a:p>
            <a:pPr algn="l"/>
            <a:r>
              <a:rPr lang="ru-RU" smtClean="0"/>
              <a:t>Район Граничит с 7 районами кировской </a:t>
            </a:r>
            <a:r>
              <a:rPr lang="ru-RU"/>
              <a:t>области </a:t>
            </a:r>
            <a:r>
              <a:rPr lang="ru-RU" smtClean="0"/>
              <a:t>(даровскОЙ, орловскиЙ, оричевскиЙ, верхошижемскиЙ, арбажскиЙ, тужинскиЙ, свечинскиЙ) и с нижегородской областью</a:t>
            </a:r>
          </a:p>
          <a:p>
            <a:pPr algn="l"/>
            <a:r>
              <a:rPr lang="ru-RU" smtClean="0"/>
              <a:t>В состав района входит 20 сельских поселений, 250 населенных пунктов</a:t>
            </a:r>
            <a:endParaRPr lang="ru-RU"/>
          </a:p>
        </p:txBody>
      </p:sp>
      <p:pic>
        <p:nvPicPr>
          <p:cNvPr id="12" name="Рисунок 11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1" b="1701"/>
          <a:stretch>
            <a:fillRect/>
          </a:stretch>
        </p:blipFill>
        <p:spPr>
          <a:xfrm>
            <a:off x="6211888" y="609600"/>
            <a:ext cx="5675312" cy="5553075"/>
          </a:xfrm>
        </p:spPr>
      </p:pic>
    </p:spTree>
    <p:extLst>
      <p:ext uri="{BB962C8B-B14F-4D97-AF65-F5344CB8AC3E}">
        <p14:creationId xmlns:p14="http://schemas.microsoft.com/office/powerpoint/2010/main" val="529357227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Транспортная доступность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60164" y="1890347"/>
            <a:ext cx="3624548" cy="1053008"/>
          </a:xfrm>
        </p:spPr>
        <p:txBody>
          <a:bodyPr/>
          <a:lstStyle/>
          <a:p>
            <a:r>
              <a:rPr lang="ru-RU" smtClean="0"/>
              <a:t>Железнодорожное сообщение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15"/>
          </p:nvPr>
        </p:nvSpPr>
        <p:spPr>
          <a:xfrm>
            <a:off x="913774" y="3094892"/>
            <a:ext cx="3298976" cy="2696307"/>
          </a:xfrm>
        </p:spPr>
        <p:txBody>
          <a:bodyPr>
            <a:normAutofit/>
          </a:bodyPr>
          <a:lstStyle/>
          <a:p>
            <a:pPr algn="l"/>
            <a:r>
              <a:rPr lang="ru-RU" smtClean="0"/>
              <a:t>Г. Котельнич -  железнодорожный узел, соединяющий Горьковскую и Северную железные дороги</a:t>
            </a:r>
          </a:p>
          <a:p>
            <a:pPr algn="l"/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452389" y="1890348"/>
            <a:ext cx="3291521" cy="1053007"/>
          </a:xfrm>
        </p:spPr>
        <p:txBody>
          <a:bodyPr/>
          <a:lstStyle/>
          <a:p>
            <a:r>
              <a:rPr lang="ru-RU" smtClean="0"/>
              <a:t>Расстояние до крупных городов РФ</a:t>
            </a:r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half" idx="16"/>
          </p:nvPr>
        </p:nvSpPr>
        <p:spPr>
          <a:xfrm>
            <a:off x="4812740" y="3094892"/>
            <a:ext cx="3303351" cy="3200400"/>
          </a:xfrm>
        </p:spPr>
        <p:txBody>
          <a:bodyPr>
            <a:normAutofit/>
          </a:bodyPr>
          <a:lstStyle/>
          <a:p>
            <a:pPr algn="l"/>
            <a:r>
              <a:rPr lang="ru-RU"/>
              <a:t>Г. Киров – </a:t>
            </a:r>
            <a:r>
              <a:rPr lang="ru-RU" smtClean="0"/>
              <a:t>124 км.</a:t>
            </a:r>
            <a:endParaRPr lang="ru-RU"/>
          </a:p>
          <a:p>
            <a:pPr algn="l"/>
            <a:r>
              <a:rPr lang="ru-RU" smtClean="0"/>
              <a:t>Г. Москва – 830 км.</a:t>
            </a:r>
          </a:p>
          <a:p>
            <a:pPr algn="l"/>
            <a:r>
              <a:rPr lang="ru-RU" smtClean="0"/>
              <a:t>Г. Кострома – 498 км.</a:t>
            </a:r>
          </a:p>
          <a:p>
            <a:pPr algn="l"/>
            <a:r>
              <a:rPr lang="ru-RU" smtClean="0"/>
              <a:t>Г. Нижний Новгород – 486 км.</a:t>
            </a:r>
          </a:p>
          <a:p>
            <a:pPr algn="l"/>
            <a:r>
              <a:rPr lang="ru-RU" smtClean="0"/>
              <a:t>Г. Йошкар-ола – 215 км.</a:t>
            </a:r>
          </a:p>
          <a:p>
            <a:pPr algn="l"/>
            <a:r>
              <a:rPr lang="ru-RU"/>
              <a:t>Г. Казань – </a:t>
            </a:r>
            <a:r>
              <a:rPr lang="ru-RU" smtClean="0"/>
              <a:t>365 км.</a:t>
            </a:r>
            <a:endParaRPr lang="ru-RU"/>
          </a:p>
          <a:p>
            <a:pPr algn="l"/>
            <a:r>
              <a:rPr lang="ru-RU" smtClean="0"/>
              <a:t>Г. Сыктывкар – 476 км.</a:t>
            </a:r>
          </a:p>
          <a:p>
            <a:pPr algn="l"/>
            <a:endParaRPr lang="ru-RU" smtClean="0"/>
          </a:p>
          <a:p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/>
          </p:nvPr>
        </p:nvSpPr>
        <p:spPr>
          <a:xfrm>
            <a:off x="7973298" y="2214694"/>
            <a:ext cx="3304928" cy="728661"/>
          </a:xfrm>
        </p:spPr>
        <p:txBody>
          <a:bodyPr/>
          <a:lstStyle/>
          <a:p>
            <a:r>
              <a:rPr lang="ru-RU" smtClean="0"/>
              <a:t>Расстояние до аэропорта</a:t>
            </a:r>
            <a:endParaRPr lang="ru-RU"/>
          </a:p>
        </p:txBody>
      </p:sp>
      <p:sp>
        <p:nvSpPr>
          <p:cNvPr id="8" name="Текст 7"/>
          <p:cNvSpPr>
            <a:spLocks noGrp="1"/>
          </p:cNvSpPr>
          <p:nvPr>
            <p:ph type="body" sz="half" idx="17"/>
          </p:nvPr>
        </p:nvSpPr>
        <p:spPr>
          <a:xfrm>
            <a:off x="8343900" y="2943355"/>
            <a:ext cx="2934326" cy="2847845"/>
          </a:xfrm>
        </p:spPr>
        <p:txBody>
          <a:bodyPr/>
          <a:lstStyle/>
          <a:p>
            <a:pPr algn="l"/>
            <a:r>
              <a:rPr lang="ru-RU" smtClean="0"/>
              <a:t>В г. Киров – 139 км.</a:t>
            </a:r>
          </a:p>
          <a:p>
            <a:pPr algn="l"/>
            <a:r>
              <a:rPr lang="ru-RU" smtClean="0"/>
              <a:t>В г. Казань – 389 км.</a:t>
            </a:r>
          </a:p>
        </p:txBody>
      </p:sp>
    </p:spTree>
    <p:extLst>
      <p:ext uri="{BB962C8B-B14F-4D97-AF65-F5344CB8AC3E}">
        <p14:creationId xmlns:p14="http://schemas.microsoft.com/office/powerpoint/2010/main" val="3108559244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Структура экономики</a:t>
            </a:r>
            <a:endParaRPr lang="ru-RU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696579192"/>
              </p:ext>
            </p:extLst>
          </p:nvPr>
        </p:nvGraphicFramePr>
        <p:xfrm>
          <a:off x="0" y="1759946"/>
          <a:ext cx="6300789" cy="4271963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391484987"/>
              </p:ext>
            </p:extLst>
          </p:nvPr>
        </p:nvGraphicFramePr>
        <p:xfrm>
          <a:off x="6493365" y="1759946"/>
          <a:ext cx="4205288" cy="2743200"/>
        </p:xfrm>
        <a:graphic>
          <a:graphicData uri="http://schemas.openxmlformats.org/drawingml/2006/chart">
            <c:chart xmlns:c="http://schemas.openxmlformats.org/drawingml/2006/chart" r:id="rId3"/>
          </a:graphicData>
        </a:graphic>
      </p:graphicFrame>
    </p:spTree>
    <p:extLst>
      <p:ext uri="{BB962C8B-B14F-4D97-AF65-F5344CB8AC3E}">
        <p14:creationId xmlns:p14="http://schemas.microsoft.com/office/powerpoint/2010/main" val="4193151634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296" name="Заголовок 1">
            <a:extLst>
              <a:ext uri="{FF2B5EF4-FFF2-40B4-BE49-F238E27FC236}">
                <a16:creationId xmlns:a16="http://schemas.microsoft.com/office/drawing/2014/main" xmlns="" id="{67DAD7C4-230D-4C1D-9063-D9DCBD6884FB}"/>
              </a:ext>
            </a:extLst>
          </p:cNvPr>
          <p:cNvSpPr txBox="1"/>
          <p:nvPr/>
        </p:nvSpPr>
        <p:spPr bwMode="auto">
          <a:xfrm>
            <a:off x="428625" y="188913"/>
            <a:ext cx="10515600" cy="315912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fontAlgn="auto" hangingPunct="1">
              <a:lnSpc>
                <a:spcPct val="90000"/>
              </a:lnSpc>
              <a:spcAft>
                <a:spcPct val="0"/>
              </a:spcAft>
              <a:defRPr/>
            </a:pPr>
            <a:r>
              <a:rPr lang="ru-RU" altLang="ru-RU" sz="3200" smtClean="0">
                <a:solidFill>
                  <a:srgbClr val="126F87"/>
                </a:solidFill>
                <a:latin typeface="Ubuntu" panose="020b0504030602030204" pitchFamily="34" charset="0"/>
                <a:ea typeface="+mj-ea"/>
                <a:cs typeface="+mj-cs"/>
              </a:rPr>
              <a:t>Преимущества</a:t>
            </a:r>
            <a:endParaRPr lang="ru-RU" altLang="ru-RU" sz="3200">
              <a:solidFill>
                <a:srgbClr val="126F87"/>
              </a:solidFill>
              <a:latin typeface="Ubuntu" panose="020b0504030602030204" pitchFamily="34" charset="0"/>
              <a:ea typeface="+mj-ea"/>
              <a:cs typeface="+mj-cs"/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xmlns="" id="{122EA8CE-F001-4CEE-82BD-FCC20215ECA7}"/>
              </a:ext>
            </a:extLst>
          </p:cNvPr>
          <p:cNvSpPr txBox="1"/>
          <p:nvPr/>
        </p:nvSpPr>
        <p:spPr>
          <a:xfrm>
            <a:off x="8739188" y="282575"/>
            <a:ext cx="3452812" cy="315913"/>
          </a:xfrm>
          <a:prstGeom prst="rect">
            <a:avLst/>
          </a:prstGeom>
        </p:spPr>
        <p:txBody>
          <a:bodyPr anchor="ctr">
            <a:normAutofit fontScale="5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ct val="0"/>
              </a:spcAft>
              <a:defRPr/>
            </a:pPr>
            <a:r>
              <a:rPr lang="ru-RU" sz="3600" smtClean="0">
                <a:solidFill>
                  <a:srgbClr val="126F87"/>
                </a:solidFill>
                <a:latin typeface="Ubuntu" panose="020b0504030602030204" pitchFamily="34" charset="0"/>
              </a:rPr>
              <a:t>Котельничский район</a:t>
            </a:r>
            <a:endParaRPr lang="ru-RU" sz="3600">
              <a:solidFill>
                <a:srgbClr val="126F87"/>
              </a:solidFill>
              <a:latin typeface="Ubuntu" panose="020b0504030602030204" pitchFamily="34" charset="0"/>
            </a:endParaRPr>
          </a:p>
        </p:txBody>
      </p:sp>
      <p:sp>
        <p:nvSpPr>
          <p:cNvPr id="6154" name="TextBox 24">
            <a:extLst>
              <a:ext uri="{FF2B5EF4-FFF2-40B4-BE49-F238E27FC236}">
                <a16:creationId xmlns:a16="http://schemas.microsoft.com/office/drawing/2014/main" xmlns="" id="{28BFA9AF-AB54-4860-84A1-2A9CEC00D1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4638" y="1228725"/>
            <a:ext cx="23510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126F87"/>
                </a:solidFill>
                <a:latin typeface="Ubuntu" panose="020b0504030602030204" pitchFamily="34" charset="0"/>
              </a:rPr>
              <a:t>Выгодное географическое и транспортное расположение</a:t>
            </a:r>
          </a:p>
        </p:txBody>
      </p:sp>
      <p:sp>
        <p:nvSpPr>
          <p:cNvPr id="6155" name="TextBox 26">
            <a:extLst>
              <a:ext uri="{FF2B5EF4-FFF2-40B4-BE49-F238E27FC236}">
                <a16:creationId xmlns:a16="http://schemas.microsoft.com/office/drawing/2014/main" xmlns="" id="{F2E4F2DF-86B7-4633-8289-6022243678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1577" y="1654680"/>
            <a:ext cx="33226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126F87"/>
                </a:solidFill>
                <a:latin typeface="Ubuntu" panose="020b0504030602030204" pitchFamily="34" charset="0"/>
              </a:rPr>
              <a:t>Природный потенциал</a:t>
            </a:r>
          </a:p>
        </p:txBody>
      </p:sp>
      <p:sp>
        <p:nvSpPr>
          <p:cNvPr id="6156" name="TextBox 28">
            <a:extLst>
              <a:ext uri="{FF2B5EF4-FFF2-40B4-BE49-F238E27FC236}">
                <a16:creationId xmlns:a16="http://schemas.microsoft.com/office/drawing/2014/main" xmlns="" id="{2661DD9C-5154-4EA6-B034-8F9C44921B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97554" y="3553470"/>
            <a:ext cx="80851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 smtClean="0">
                <a:solidFill>
                  <a:srgbClr val="126F87"/>
                </a:solidFill>
                <a:latin typeface="Ubuntu" panose="020b0504030602030204" pitchFamily="34" charset="0"/>
              </a:rPr>
              <a:t>Развитая инфраструктура</a:t>
            </a:r>
            <a:endParaRPr lang="ru-RU" altLang="ru-RU" sz="1800" b="1">
              <a:solidFill>
                <a:srgbClr val="126F87"/>
              </a:solidFill>
              <a:latin typeface="Ubuntu" panose="020b0504030602030204" pitchFamily="34" charset="0"/>
            </a:endParaRPr>
          </a:p>
        </p:txBody>
      </p:sp>
      <p:sp>
        <p:nvSpPr>
          <p:cNvPr id="6157" name="TextBox 30">
            <a:extLst>
              <a:ext uri="{FF2B5EF4-FFF2-40B4-BE49-F238E27FC236}">
                <a16:creationId xmlns:a16="http://schemas.microsoft.com/office/drawing/2014/main" xmlns="" id="{5D496635-F636-466F-AC9D-830E3D0C94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4650" y="3379788"/>
            <a:ext cx="254000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126F87"/>
                </a:solidFill>
                <a:latin typeface="Ubuntu" panose="020b0504030602030204" pitchFamily="34" charset="0"/>
              </a:rPr>
              <a:t>Свободные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126F87"/>
                </a:solidFill>
                <a:latin typeface="Ubuntu" panose="020b0504030602030204" pitchFamily="34" charset="0"/>
              </a:rPr>
              <a:t>инвестиционные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126F87"/>
                </a:solidFill>
                <a:latin typeface="Ubuntu" panose="020b0504030602030204" pitchFamily="34" charset="0"/>
              </a:rPr>
              <a:t>площадки</a:t>
            </a:r>
          </a:p>
        </p:txBody>
      </p:sp>
      <p:sp>
        <p:nvSpPr>
          <p:cNvPr id="6158" name="TextBox 32">
            <a:extLst>
              <a:ext uri="{FF2B5EF4-FFF2-40B4-BE49-F238E27FC236}">
                <a16:creationId xmlns:a16="http://schemas.microsoft.com/office/drawing/2014/main" xmlns="" id="{2E77AA9D-C104-411F-B769-A289773B79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8023" y="5253038"/>
            <a:ext cx="2805113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defTabSz="7556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defTabSz="7556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7556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7556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7556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75565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75565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75565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75565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lvl="1" eaLnBrk="1" hangingPunct="1"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None/>
            </a:pPr>
            <a:r>
              <a:rPr lang="ru-RU" altLang="ru-RU" sz="1800" b="1" smtClean="0">
                <a:solidFill>
                  <a:srgbClr val="126F87"/>
                </a:solidFill>
                <a:latin typeface="Ubuntu" panose="020b0504030602030204" pitchFamily="34" charset="0"/>
              </a:rPr>
              <a:t>Туристический потенциал</a:t>
            </a:r>
            <a:endParaRPr lang="ru-RU" altLang="ru-RU" sz="1800" b="1">
              <a:solidFill>
                <a:srgbClr val="126F87"/>
              </a:solidFill>
              <a:latin typeface="Ubuntu" panose="020b0504030602030204" pitchFamily="34" charset="0"/>
            </a:endParaRPr>
          </a:p>
        </p:txBody>
      </p:sp>
      <p:sp>
        <p:nvSpPr>
          <p:cNvPr id="6159" name="TextBox 34">
            <a:extLst>
              <a:ext uri="{FF2B5EF4-FFF2-40B4-BE49-F238E27FC236}">
                <a16:creationId xmlns:a16="http://schemas.microsoft.com/office/drawing/2014/main" xmlns="" id="{9387DDFD-EE2B-4031-A879-6B8B2F98D4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97236" y="5614242"/>
            <a:ext cx="256425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126F87"/>
                </a:solidFill>
                <a:latin typeface="Ubuntu" panose="020b0504030602030204" pitchFamily="34" charset="0"/>
              </a:rPr>
              <a:t>Кадровый потенциал</a:t>
            </a:r>
          </a:p>
        </p:txBody>
      </p:sp>
      <p:pic>
        <p:nvPicPr>
          <p:cNvPr id="6148" name="Picture 4" descr="https://avatars.mds.yandex.net/i?id=78e6f5bd1105c290c6af786d86f0cfe5805c037e-9182192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41703" y="1228725"/>
            <a:ext cx="2421210" cy="1725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s://avatars.mds.yandex.net/i?id=b2dcee9746e924519c1b395dccae5f1cb9b8fd6d-7543165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950" y="4863564"/>
            <a:ext cx="4361111" cy="2007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Рисунок 19"/>
          <p:cNvPicPr/>
          <p:nvPr/>
        </p:nvPicPr>
        <p:blipFill>
          <a:blip r:embed="rId4"/>
          <a:srcRect l="20075" t="22694" r="20316" b="10505"/>
          <a:stretch>
            <a:fillRect/>
          </a:stretch>
        </p:blipFill>
        <p:spPr bwMode="auto">
          <a:xfrm>
            <a:off x="675796" y="3050935"/>
            <a:ext cx="3508854" cy="17202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14" descr="https://allzd.ru/wp-content/uploads/2018/12/e7f8a0a784b228311bba4a258217782f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8031" y="1228725"/>
            <a:ext cx="2586549" cy="1725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0" name="Picture 16" descr="Календарный график тракторист. 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40161" y="4881262"/>
            <a:ext cx="2786199" cy="1972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2" name="Picture 18" descr="https://avatars.mds.yandex.net/i?id=6ffa2a8fab043ffa200530474006bbe23fd429cb-8496372-images-thumbs&amp;n=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94001" y="3074696"/>
            <a:ext cx="2345187" cy="1757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2233884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170" name="Рисунок 7175">
            <a:extLst>
              <a:ext uri="{FF2B5EF4-FFF2-40B4-BE49-F238E27FC236}">
                <a16:creationId xmlns:a16="http://schemas.microsoft.com/office/drawing/2014/main" xmlns="" id="{D34C31AB-A1B0-4AB4-99F8-C7170F9894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64600" y="979488"/>
            <a:ext cx="1673225" cy="118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Рисунок 7197">
            <a:extLst>
              <a:ext uri="{FF2B5EF4-FFF2-40B4-BE49-F238E27FC236}">
                <a16:creationId xmlns:a16="http://schemas.microsoft.com/office/drawing/2014/main" xmlns="" id="{DF9BB5A3-562A-40EE-B766-183123B0F7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29425" y="5851526"/>
            <a:ext cx="1720850" cy="9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Рисунок 35">
            <a:extLst>
              <a:ext uri="{FF2B5EF4-FFF2-40B4-BE49-F238E27FC236}">
                <a16:creationId xmlns:a16="http://schemas.microsoft.com/office/drawing/2014/main" xmlns="" id="{B23DFBDA-80FD-4549-B41C-6D6B02E08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50275" y="5891213"/>
            <a:ext cx="18034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Рисунок 33">
            <a:extLst>
              <a:ext uri="{FF2B5EF4-FFF2-40B4-BE49-F238E27FC236}">
                <a16:creationId xmlns:a16="http://schemas.microsoft.com/office/drawing/2014/main" xmlns="" id="{699A96CB-4A28-48AC-BF20-B27DCB623F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342563" y="5845175"/>
            <a:ext cx="1858962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Рисунок 7188">
            <a:extLst>
              <a:ext uri="{FF2B5EF4-FFF2-40B4-BE49-F238E27FC236}">
                <a16:creationId xmlns:a16="http://schemas.microsoft.com/office/drawing/2014/main" xmlns="" id="{DB3BD042-A2A8-4322-8690-B04E663A93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91788" y="922338"/>
            <a:ext cx="1709737" cy="124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0" name="Рисунок 24">
            <a:extLst>
              <a:ext uri="{FF2B5EF4-FFF2-40B4-BE49-F238E27FC236}">
                <a16:creationId xmlns:a16="http://schemas.microsoft.com/office/drawing/2014/main" xmlns="" id="{14B1AEA5-3A2A-4AB9-9632-F16E1AEC32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9" r="22165"/>
          <a:stretch>
            <a:fillRect/>
          </a:stretch>
        </p:blipFill>
        <p:spPr bwMode="auto">
          <a:xfrm>
            <a:off x="7169150" y="922338"/>
            <a:ext cx="1827213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1" name="Рисунок 25">
            <a:extLst>
              <a:ext uri="{FF2B5EF4-FFF2-40B4-BE49-F238E27FC236}">
                <a16:creationId xmlns:a16="http://schemas.microsoft.com/office/drawing/2014/main" xmlns="" id="{85728478-AD70-4D96-B615-471AB7EBD8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99100" y="987425"/>
            <a:ext cx="1673225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" name="Скругленный прямоугольник 79">
            <a:extLst>
              <a:ext uri="{FF2B5EF4-FFF2-40B4-BE49-F238E27FC236}">
                <a16:creationId xmlns:a16="http://schemas.microsoft.com/office/drawing/2014/main" xmlns="" id="{61A9C82E-41C0-4841-8418-A403AA41D4A6}"/>
              </a:ext>
            </a:extLst>
          </p:cNvPr>
          <p:cNvSpPr/>
          <p:nvPr/>
        </p:nvSpPr>
        <p:spPr>
          <a:xfrm>
            <a:off x="9347200" y="3540125"/>
            <a:ext cx="2208213" cy="2133600"/>
          </a:xfrm>
          <a:prstGeom prst="roundRect">
            <a:avLst>
              <a:gd name="adj" fmla="val 20176"/>
            </a:avLst>
          </a:prstGeom>
          <a:noFill/>
          <a:ln w="38100">
            <a:solidFill>
              <a:srgbClr val="0461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sz="1200">
              <a:solidFill>
                <a:srgbClr val="126F87"/>
              </a:solidFill>
              <a:latin typeface="Ubuntu" panose="020b0504030602030204" pitchFamily="34" charset="0"/>
            </a:endParaRPr>
          </a:p>
        </p:txBody>
      </p:sp>
      <p:sp>
        <p:nvSpPr>
          <p:cNvPr id="79" name="Скругленный прямоугольник 78">
            <a:extLst>
              <a:ext uri="{FF2B5EF4-FFF2-40B4-BE49-F238E27FC236}">
                <a16:creationId xmlns:a16="http://schemas.microsoft.com/office/drawing/2014/main" xmlns="" id="{3FA4FE8A-8DE3-4EC1-9113-E645F3A4F1D1}"/>
              </a:ext>
            </a:extLst>
          </p:cNvPr>
          <p:cNvSpPr/>
          <p:nvPr/>
        </p:nvSpPr>
        <p:spPr>
          <a:xfrm>
            <a:off x="6451600" y="3544888"/>
            <a:ext cx="2101850" cy="2133600"/>
          </a:xfrm>
          <a:prstGeom prst="roundRect">
            <a:avLst>
              <a:gd name="adj" fmla="val 20176"/>
            </a:avLst>
          </a:prstGeom>
          <a:noFill/>
          <a:ln w="38100">
            <a:solidFill>
              <a:srgbClr val="0461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sz="1200">
              <a:solidFill>
                <a:srgbClr val="126F87"/>
              </a:solidFill>
              <a:latin typeface="Ubuntu" panose="020b0504030602030204" pitchFamily="34" charset="0"/>
            </a:endParaRPr>
          </a:p>
        </p:txBody>
      </p:sp>
      <p:sp>
        <p:nvSpPr>
          <p:cNvPr id="78" name="Скругленный прямоугольник 77">
            <a:extLst>
              <a:ext uri="{FF2B5EF4-FFF2-40B4-BE49-F238E27FC236}">
                <a16:creationId xmlns:a16="http://schemas.microsoft.com/office/drawing/2014/main" xmlns="" id="{441A2C75-8259-4847-8F84-AB05AF96B1BC}"/>
              </a:ext>
            </a:extLst>
          </p:cNvPr>
          <p:cNvSpPr/>
          <p:nvPr/>
        </p:nvSpPr>
        <p:spPr>
          <a:xfrm>
            <a:off x="3554413" y="3548063"/>
            <a:ext cx="2101850" cy="2133600"/>
          </a:xfrm>
          <a:prstGeom prst="roundRect">
            <a:avLst>
              <a:gd name="adj" fmla="val 20176"/>
            </a:avLst>
          </a:prstGeom>
          <a:noFill/>
          <a:ln w="38100">
            <a:solidFill>
              <a:srgbClr val="0461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sz="1200">
              <a:solidFill>
                <a:srgbClr val="126F87"/>
              </a:solidFill>
              <a:latin typeface="Ubuntu" panose="020b0504030602030204" pitchFamily="34" charset="0"/>
            </a:endParaRPr>
          </a:p>
        </p:txBody>
      </p:sp>
      <p:sp>
        <p:nvSpPr>
          <p:cNvPr id="72" name="Скругленный прямоугольник 71">
            <a:extLst>
              <a:ext uri="{FF2B5EF4-FFF2-40B4-BE49-F238E27FC236}">
                <a16:creationId xmlns:a16="http://schemas.microsoft.com/office/drawing/2014/main" xmlns="" id="{47915FCC-8AFB-4465-9076-A3511CF0D2A2}"/>
              </a:ext>
            </a:extLst>
          </p:cNvPr>
          <p:cNvSpPr/>
          <p:nvPr/>
        </p:nvSpPr>
        <p:spPr>
          <a:xfrm>
            <a:off x="776288" y="2354263"/>
            <a:ext cx="1985962" cy="898525"/>
          </a:xfrm>
          <a:prstGeom prst="roundRect">
            <a:avLst>
              <a:gd name="adj" fmla="val 20176"/>
            </a:avLst>
          </a:prstGeom>
          <a:noFill/>
          <a:ln w="38100">
            <a:solidFill>
              <a:srgbClr val="0461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71" name="Скругленный прямоугольник 70">
            <a:extLst>
              <a:ext uri="{FF2B5EF4-FFF2-40B4-BE49-F238E27FC236}">
                <a16:creationId xmlns:a16="http://schemas.microsoft.com/office/drawing/2014/main" xmlns="" id="{970C7CA2-DB04-46A3-84BB-FDD414A18122}"/>
              </a:ext>
            </a:extLst>
          </p:cNvPr>
          <p:cNvSpPr/>
          <p:nvPr/>
        </p:nvSpPr>
        <p:spPr>
          <a:xfrm>
            <a:off x="3665538" y="2354263"/>
            <a:ext cx="1987550" cy="898525"/>
          </a:xfrm>
          <a:prstGeom prst="roundRect">
            <a:avLst>
              <a:gd name="adj" fmla="val 20176"/>
            </a:avLst>
          </a:prstGeom>
          <a:noFill/>
          <a:ln w="38100">
            <a:solidFill>
              <a:srgbClr val="0461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70" name="Скругленный прямоугольник 69">
            <a:extLst>
              <a:ext uri="{FF2B5EF4-FFF2-40B4-BE49-F238E27FC236}">
                <a16:creationId xmlns:a16="http://schemas.microsoft.com/office/drawing/2014/main" xmlns="" id="{4AC9C6B9-41E3-4C82-8898-F2065B85759B}"/>
              </a:ext>
            </a:extLst>
          </p:cNvPr>
          <p:cNvSpPr/>
          <p:nvPr/>
        </p:nvSpPr>
        <p:spPr>
          <a:xfrm>
            <a:off x="6488113" y="2359025"/>
            <a:ext cx="1987550" cy="898525"/>
          </a:xfrm>
          <a:prstGeom prst="roundRect">
            <a:avLst>
              <a:gd name="adj" fmla="val 20176"/>
            </a:avLst>
          </a:prstGeom>
          <a:noFill/>
          <a:ln w="38100">
            <a:solidFill>
              <a:srgbClr val="0461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12296" name="Заголовок 1">
            <a:extLst>
              <a:ext uri="{FF2B5EF4-FFF2-40B4-BE49-F238E27FC236}">
                <a16:creationId xmlns:a16="http://schemas.microsoft.com/office/drawing/2014/main" xmlns="" id="{2C6551CD-A3CC-47C3-874A-12F16EEC2DD8}"/>
              </a:ext>
            </a:extLst>
          </p:cNvPr>
          <p:cNvSpPr txBox="1"/>
          <p:nvPr/>
        </p:nvSpPr>
        <p:spPr bwMode="auto">
          <a:xfrm>
            <a:off x="192088" y="187325"/>
            <a:ext cx="10515600" cy="315913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fontAlgn="auto" hangingPunct="1">
              <a:lnSpc>
                <a:spcPct val="90000"/>
              </a:lnSpc>
              <a:spcAft>
                <a:spcPct val="0"/>
              </a:spcAft>
              <a:defRPr/>
            </a:pPr>
            <a:r>
              <a:rPr lang="ru-RU" altLang="ru-RU" sz="3200">
                <a:solidFill>
                  <a:srgbClr val="126F87"/>
                </a:solidFill>
                <a:latin typeface="Ubuntu" panose="020b0504030602030204" pitchFamily="34" charset="0"/>
                <a:ea typeface="+mj-ea"/>
                <a:cs typeface="+mj-cs"/>
              </a:rPr>
              <a:t>Инфраструктура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3CE3C69-9800-465F-9AD8-398259C6298E}"/>
              </a:ext>
            </a:extLst>
          </p:cNvPr>
          <p:cNvSpPr txBox="1"/>
          <p:nvPr/>
        </p:nvSpPr>
        <p:spPr>
          <a:xfrm>
            <a:off x="812800" y="2595563"/>
            <a:ext cx="194945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>
                <a:solidFill>
                  <a:srgbClr val="126F87"/>
                </a:solidFill>
                <a:latin typeface="Ubuntu" panose="020b0504030602030204" pitchFamily="34" charset="0"/>
                <a:ea typeface="+mj-ea"/>
                <a:cs typeface="+mj-cs"/>
              </a:rPr>
              <a:t>социальная</a:t>
            </a:r>
          </a:p>
        </p:txBody>
      </p:sp>
      <p:sp>
        <p:nvSpPr>
          <p:cNvPr id="27" name="Скругленный прямоугольник 26">
            <a:extLst>
              <a:ext uri="{FF2B5EF4-FFF2-40B4-BE49-F238E27FC236}">
                <a16:creationId xmlns:a16="http://schemas.microsoft.com/office/drawing/2014/main" xmlns="" id="{0923CBD0-B1B1-4466-AC55-A255C72A2EC4}"/>
              </a:ext>
            </a:extLst>
          </p:cNvPr>
          <p:cNvSpPr/>
          <p:nvPr/>
        </p:nvSpPr>
        <p:spPr>
          <a:xfrm>
            <a:off x="701675" y="3541713"/>
            <a:ext cx="2101850" cy="2133600"/>
          </a:xfrm>
          <a:prstGeom prst="roundRect">
            <a:avLst>
              <a:gd name="adj" fmla="val 20176"/>
            </a:avLst>
          </a:prstGeom>
          <a:noFill/>
          <a:ln w="38100">
            <a:solidFill>
              <a:srgbClr val="0461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sz="1200">
              <a:solidFill>
                <a:srgbClr val="126F87"/>
              </a:solidFill>
              <a:latin typeface="Ubuntu" panose="020b0504030602030204" pitchFamily="34" charset="0"/>
            </a:endParaRPr>
          </a:p>
        </p:txBody>
      </p:sp>
      <p:sp>
        <p:nvSpPr>
          <p:cNvPr id="7193" name="TextBox 11">
            <a:extLst>
              <a:ext uri="{FF2B5EF4-FFF2-40B4-BE49-F238E27FC236}">
                <a16:creationId xmlns:a16="http://schemas.microsoft.com/office/drawing/2014/main" xmlns="" id="{860D0B8A-F943-4C61-B073-CA72B27E41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3592513"/>
            <a:ext cx="211772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rgbClr val="126F87"/>
                </a:solidFill>
                <a:latin typeface="Ubuntu" panose="020b0504030602030204" pitchFamily="34" charset="0"/>
                <a:sym typeface="PFBeauSansPro-Regular"/>
              </a:rPr>
              <a:t>детские сады</a:t>
            </a:r>
          </a:p>
        </p:txBody>
      </p:sp>
      <p:sp>
        <p:nvSpPr>
          <p:cNvPr id="7194" name="TextBox 10">
            <a:extLst>
              <a:ext uri="{FF2B5EF4-FFF2-40B4-BE49-F238E27FC236}">
                <a16:creationId xmlns:a16="http://schemas.microsoft.com/office/drawing/2014/main" xmlns="" id="{276AE288-51CA-4FD1-B3C7-1894E10823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3830638"/>
            <a:ext cx="21177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rgbClr val="126F87"/>
                </a:solidFill>
                <a:latin typeface="Ubuntu" panose="020b0504030602030204" pitchFamily="34" charset="0"/>
                <a:sym typeface="PFBeauSansPro-Regular"/>
              </a:rPr>
              <a:t>школы</a:t>
            </a:r>
          </a:p>
        </p:txBody>
      </p:sp>
      <p:sp>
        <p:nvSpPr>
          <p:cNvPr id="7195" name="TextBox 9">
            <a:extLst>
              <a:ext uri="{FF2B5EF4-FFF2-40B4-BE49-F238E27FC236}">
                <a16:creationId xmlns:a16="http://schemas.microsoft.com/office/drawing/2014/main" xmlns="" id="{0EA4D3C3-EB95-4AA8-AB1B-F9A46595D9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087" y="4068762"/>
            <a:ext cx="21018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rgbClr val="126F87"/>
                </a:solidFill>
                <a:latin typeface="Ubuntu" panose="020b0504030602030204" pitchFamily="34" charset="0"/>
                <a:sym typeface="PFBeauSansPro-Regular"/>
              </a:rPr>
              <a:t>а</a:t>
            </a:r>
            <a:r>
              <a:rPr lang="ru-RU" altLang="ru-RU" sz="1200" b="1" smtClean="0">
                <a:solidFill>
                  <a:srgbClr val="126F87"/>
                </a:solidFill>
                <a:latin typeface="Ubuntu" panose="020b0504030602030204" pitchFamily="34" charset="0"/>
                <a:sym typeface="PFBeauSansPro-Regular"/>
              </a:rPr>
              <a:t>мбулатории, ФАПы</a:t>
            </a:r>
            <a:endParaRPr lang="ru-RU" altLang="ru-RU" sz="1200" b="1">
              <a:solidFill>
                <a:srgbClr val="126F87"/>
              </a:solidFill>
              <a:latin typeface="Ubuntu" panose="020b0504030602030204" pitchFamily="34" charset="0"/>
              <a:sym typeface="PFBeauSansPro-Regular"/>
            </a:endParaRPr>
          </a:p>
        </p:txBody>
      </p:sp>
      <p:sp>
        <p:nvSpPr>
          <p:cNvPr id="7196" name="TextBox 12">
            <a:extLst>
              <a:ext uri="{FF2B5EF4-FFF2-40B4-BE49-F238E27FC236}">
                <a16:creationId xmlns:a16="http://schemas.microsoft.com/office/drawing/2014/main" xmlns="" id="{9C3D87BD-0EC7-4E87-947A-04311672FE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675" y="4319588"/>
            <a:ext cx="21018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rgbClr val="126F87"/>
                </a:solidFill>
                <a:latin typeface="Ubuntu" panose="020b0504030602030204" pitchFamily="34" charset="0"/>
                <a:sym typeface="PFBeauSansPro-Regular"/>
              </a:rPr>
              <a:t>библиотеки</a:t>
            </a:r>
          </a:p>
        </p:txBody>
      </p:sp>
      <p:sp>
        <p:nvSpPr>
          <p:cNvPr id="7197" name="TextBox 15">
            <a:extLst>
              <a:ext uri="{FF2B5EF4-FFF2-40B4-BE49-F238E27FC236}">
                <a16:creationId xmlns:a16="http://schemas.microsoft.com/office/drawing/2014/main" xmlns="" id="{DE037279-2A15-4566-B4C2-7C0D4D0742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8500" y="4556125"/>
            <a:ext cx="21018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rgbClr val="126F87"/>
                </a:solidFill>
                <a:latin typeface="Ubuntu" panose="020b0504030602030204" pitchFamily="34" charset="0"/>
                <a:sym typeface="PFBeauSansPro-Regular"/>
              </a:rPr>
              <a:t>объекты спорта</a:t>
            </a:r>
          </a:p>
        </p:txBody>
      </p:sp>
      <p:sp>
        <p:nvSpPr>
          <p:cNvPr id="7198" name="TextBox 13">
            <a:extLst>
              <a:ext uri="{FF2B5EF4-FFF2-40B4-BE49-F238E27FC236}">
                <a16:creationId xmlns:a16="http://schemas.microsoft.com/office/drawing/2014/main" xmlns="" id="{684C6A33-3794-46D9-8B5A-4B6ECA4918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388" y="4791075"/>
            <a:ext cx="210185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rgbClr val="126F87"/>
                </a:solidFill>
                <a:latin typeface="Ubuntu" panose="020b0504030602030204" pitchFamily="34" charset="0"/>
                <a:sym typeface="PFBeauSansPro-Regular"/>
              </a:rPr>
              <a:t>учреждения культуры</a:t>
            </a:r>
          </a:p>
        </p:txBody>
      </p:sp>
      <p:sp>
        <p:nvSpPr>
          <p:cNvPr id="7199" name="TextBox 14">
            <a:extLst>
              <a:ext uri="{FF2B5EF4-FFF2-40B4-BE49-F238E27FC236}">
                <a16:creationId xmlns:a16="http://schemas.microsoft.com/office/drawing/2014/main" xmlns="" id="{48869CFB-B6C9-47B5-A8BF-7BFD7236E1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5043488"/>
            <a:ext cx="21066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rgbClr val="126F87"/>
                </a:solidFill>
                <a:latin typeface="Ubuntu" panose="020b0504030602030204" pitchFamily="34" charset="0"/>
                <a:sym typeface="PFBeauSansPro-Regular"/>
              </a:rPr>
              <a:t>доп.</a:t>
            </a:r>
            <a:r>
              <a:rPr lang="ru-RU" altLang="ru-RU" sz="1200">
                <a:solidFill>
                  <a:srgbClr val="126F87"/>
                </a:solidFill>
                <a:latin typeface="Ubuntu" panose="020b0504030602030204" pitchFamily="34" charset="0"/>
              </a:rPr>
              <a:t> </a:t>
            </a:r>
            <a:r>
              <a:rPr lang="ru-RU" altLang="ru-RU" sz="1200" b="1">
                <a:solidFill>
                  <a:srgbClr val="126F87"/>
                </a:solidFill>
                <a:latin typeface="Ubuntu" panose="020b0504030602030204" pitchFamily="34" charset="0"/>
                <a:sym typeface="PFBeauSansPro-Regular"/>
              </a:rPr>
              <a:t>образование </a:t>
            </a:r>
          </a:p>
        </p:txBody>
      </p:sp>
      <p:sp>
        <p:nvSpPr>
          <p:cNvPr id="7200" name="TextBox 16">
            <a:extLst>
              <a:ext uri="{FF2B5EF4-FFF2-40B4-BE49-F238E27FC236}">
                <a16:creationId xmlns:a16="http://schemas.microsoft.com/office/drawing/2014/main" xmlns="" id="{063C14CD-94A5-444C-BB7D-11A615A25E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313" y="5265738"/>
            <a:ext cx="20812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rgbClr val="126F87"/>
                </a:solidFill>
                <a:latin typeface="Ubuntu" panose="020b0504030602030204" pitchFamily="34" charset="0"/>
                <a:sym typeface="PFBeauSansPro-Regular"/>
              </a:rPr>
              <a:t>социальная поддержка</a:t>
            </a:r>
          </a:p>
        </p:txBody>
      </p: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xmlns="" id="{BB7E28D0-307F-4CE1-A899-EF0B235E6D47}"/>
              </a:ext>
            </a:extLst>
          </p:cNvPr>
          <p:cNvCxnSpPr>
            <a:stCxn id="27" idx="0"/>
            <a:endCxn id="27" idx="0"/>
          </p:cNvCxnSpPr>
          <p:nvPr/>
        </p:nvCxnSpPr>
        <p:spPr>
          <a:xfrm flipH="1">
            <a:off x="1752600" y="3541713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xmlns="" id="{7831EC9E-1FE2-47C4-B481-C253DDF2C33F}"/>
              </a:ext>
            </a:extLst>
          </p:cNvPr>
          <p:cNvCxnSpPr/>
          <p:nvPr/>
        </p:nvCxnSpPr>
        <p:spPr>
          <a:xfrm rot="5400000" flipH="1" flipV="1">
            <a:off x="1631156" y="3388519"/>
            <a:ext cx="246063" cy="3175"/>
          </a:xfrm>
          <a:prstGeom prst="line">
            <a:avLst/>
          </a:prstGeom>
          <a:ln w="38100">
            <a:solidFill>
              <a:srgbClr val="0461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EE912F8C-A50D-4EC6-A759-1DD2569FCB12}"/>
              </a:ext>
            </a:extLst>
          </p:cNvPr>
          <p:cNvSpPr txBox="1"/>
          <p:nvPr/>
        </p:nvSpPr>
        <p:spPr>
          <a:xfrm>
            <a:off x="3665538" y="2590800"/>
            <a:ext cx="1970087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>
                <a:solidFill>
                  <a:srgbClr val="126F87"/>
                </a:solidFill>
                <a:latin typeface="Ubuntu" panose="020b0504030602030204" pitchFamily="34" charset="0"/>
                <a:ea typeface="+mj-ea"/>
                <a:cs typeface="+mj-cs"/>
              </a:rPr>
              <a:t>транспортная</a:t>
            </a:r>
          </a:p>
        </p:txBody>
      </p:sp>
      <p:cxnSp>
        <p:nvCxnSpPr>
          <p:cNvPr id="48" name="Прямая соединительная линия 47">
            <a:extLst>
              <a:ext uri="{FF2B5EF4-FFF2-40B4-BE49-F238E27FC236}">
                <a16:creationId xmlns:a16="http://schemas.microsoft.com/office/drawing/2014/main" xmlns="" id="{39F1F964-3FE3-4113-9509-15CC29CEDFF0}"/>
              </a:ext>
            </a:extLst>
          </p:cNvPr>
          <p:cNvCxnSpPr/>
          <p:nvPr/>
        </p:nvCxnSpPr>
        <p:spPr>
          <a:xfrm rot="5400000" flipH="1" flipV="1">
            <a:off x="4515644" y="3393281"/>
            <a:ext cx="247650" cy="1588"/>
          </a:xfrm>
          <a:prstGeom prst="line">
            <a:avLst/>
          </a:prstGeom>
          <a:ln w="38100">
            <a:solidFill>
              <a:srgbClr val="0461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904F34FB-00B8-466C-AB53-625C71C498B7}"/>
              </a:ext>
            </a:extLst>
          </p:cNvPr>
          <p:cNvSpPr txBox="1"/>
          <p:nvPr/>
        </p:nvSpPr>
        <p:spPr>
          <a:xfrm>
            <a:off x="6503988" y="2595563"/>
            <a:ext cx="197167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>
                <a:solidFill>
                  <a:srgbClr val="126F87"/>
                </a:solidFill>
                <a:latin typeface="Ubuntu" panose="020b0504030602030204" pitchFamily="34" charset="0"/>
                <a:ea typeface="+mj-ea"/>
                <a:cs typeface="+mj-cs"/>
              </a:rPr>
              <a:t>инженерная</a:t>
            </a:r>
          </a:p>
        </p:txBody>
      </p:sp>
      <p:sp>
        <p:nvSpPr>
          <p:cNvPr id="7206" name="TextBox 51">
            <a:extLst>
              <a:ext uri="{FF2B5EF4-FFF2-40B4-BE49-F238E27FC236}">
                <a16:creationId xmlns:a16="http://schemas.microsoft.com/office/drawing/2014/main" xmlns="" id="{02E5B9AC-DC9E-4B7B-9C88-849683197F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1600" y="3695700"/>
            <a:ext cx="21018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rgbClr val="126F87"/>
                </a:solidFill>
                <a:latin typeface="Ubuntu" panose="020b0504030602030204" pitchFamily="34" charset="0"/>
                <a:sym typeface="PFBeauSansPro-Regular"/>
              </a:rPr>
              <a:t>энергосети</a:t>
            </a:r>
          </a:p>
        </p:txBody>
      </p:sp>
      <p:cxnSp>
        <p:nvCxnSpPr>
          <p:cNvPr id="53" name="Прямая соединительная линия 52">
            <a:extLst>
              <a:ext uri="{FF2B5EF4-FFF2-40B4-BE49-F238E27FC236}">
                <a16:creationId xmlns:a16="http://schemas.microsoft.com/office/drawing/2014/main" xmlns="" id="{E91FB134-EC84-47B8-BFE1-DCEDD98B3442}"/>
              </a:ext>
            </a:extLst>
          </p:cNvPr>
          <p:cNvCxnSpPr/>
          <p:nvPr/>
        </p:nvCxnSpPr>
        <p:spPr>
          <a:xfrm rot="5400000" flipH="1" flipV="1">
            <a:off x="7359651" y="3406775"/>
            <a:ext cx="247650" cy="3175"/>
          </a:xfrm>
          <a:prstGeom prst="line">
            <a:avLst/>
          </a:prstGeom>
          <a:ln w="38100">
            <a:solidFill>
              <a:srgbClr val="0461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08" name="TextBox 53">
            <a:extLst>
              <a:ext uri="{FF2B5EF4-FFF2-40B4-BE49-F238E27FC236}">
                <a16:creationId xmlns:a16="http://schemas.microsoft.com/office/drawing/2014/main" xmlns="" id="{7BE51D3C-0724-422D-9840-C660F44E84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1600" y="4056063"/>
            <a:ext cx="21018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rgbClr val="126F87"/>
                </a:solidFill>
                <a:latin typeface="Ubuntu" panose="020b0504030602030204" pitchFamily="34" charset="0"/>
                <a:sym typeface="PFBeauSansPro-Regular"/>
              </a:rPr>
              <a:t>водоснабжение</a:t>
            </a:r>
          </a:p>
        </p:txBody>
      </p:sp>
      <p:sp>
        <p:nvSpPr>
          <p:cNvPr id="7209" name="TextBox 54">
            <a:extLst>
              <a:ext uri="{FF2B5EF4-FFF2-40B4-BE49-F238E27FC236}">
                <a16:creationId xmlns:a16="http://schemas.microsoft.com/office/drawing/2014/main" xmlns="" id="{8300200C-4C1C-4BBA-87DB-23ACFED871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3188" y="4432300"/>
            <a:ext cx="210026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rgbClr val="126F87"/>
                </a:solidFill>
                <a:latin typeface="Ubuntu" panose="020b0504030602030204" pitchFamily="34" charset="0"/>
                <a:sym typeface="PFBeauSansPro-Regular"/>
              </a:rPr>
              <a:t>теплоснабжение</a:t>
            </a:r>
          </a:p>
        </p:txBody>
      </p:sp>
      <p:sp>
        <p:nvSpPr>
          <p:cNvPr id="58" name="Скругленный прямоугольник 57">
            <a:extLst>
              <a:ext uri="{FF2B5EF4-FFF2-40B4-BE49-F238E27FC236}">
                <a16:creationId xmlns:a16="http://schemas.microsoft.com/office/drawing/2014/main" xmlns="" id="{DB255161-D8C1-42D8-B8D3-2BD0F2AF38A7}"/>
              </a:ext>
            </a:extLst>
          </p:cNvPr>
          <p:cNvSpPr/>
          <p:nvPr/>
        </p:nvSpPr>
        <p:spPr>
          <a:xfrm>
            <a:off x="9347200" y="2365375"/>
            <a:ext cx="2225675" cy="898525"/>
          </a:xfrm>
          <a:prstGeom prst="roundRect">
            <a:avLst>
              <a:gd name="adj" fmla="val 20176"/>
            </a:avLst>
          </a:prstGeom>
          <a:noFill/>
          <a:ln w="38100">
            <a:solidFill>
              <a:srgbClr val="04617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05F5DBE1-5832-478D-9F41-2B39DA61B941}"/>
              </a:ext>
            </a:extLst>
          </p:cNvPr>
          <p:cNvSpPr txBox="1"/>
          <p:nvPr/>
        </p:nvSpPr>
        <p:spPr>
          <a:xfrm>
            <a:off x="9266238" y="2589213"/>
            <a:ext cx="241935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>
                <a:solidFill>
                  <a:srgbClr val="126F87"/>
                </a:solidFill>
                <a:latin typeface="Ubuntu" panose="020b0504030602030204" pitchFamily="34" charset="0"/>
                <a:ea typeface="+mj-ea"/>
                <a:cs typeface="+mj-cs"/>
              </a:rPr>
              <a:t>информационная</a:t>
            </a:r>
          </a:p>
        </p:txBody>
      </p:sp>
      <p:sp>
        <p:nvSpPr>
          <p:cNvPr id="7213" name="TextBox 60">
            <a:extLst>
              <a:ext uri="{FF2B5EF4-FFF2-40B4-BE49-F238E27FC236}">
                <a16:creationId xmlns:a16="http://schemas.microsoft.com/office/drawing/2014/main" xmlns="" id="{D65D2D26-2B29-41BC-B774-8C05B0454D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67838" y="3689350"/>
            <a:ext cx="21859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rgbClr val="126F87"/>
                </a:solidFill>
                <a:latin typeface="Ubuntu" panose="020b0504030602030204" pitchFamily="34" charset="0"/>
                <a:sym typeface="PFBeauSansPro-Regular"/>
              </a:rPr>
              <a:t>почтовая связь</a:t>
            </a:r>
          </a:p>
        </p:txBody>
      </p:sp>
      <p:cxnSp>
        <p:nvCxnSpPr>
          <p:cNvPr id="62" name="Прямая соединительная линия 61">
            <a:extLst>
              <a:ext uri="{FF2B5EF4-FFF2-40B4-BE49-F238E27FC236}">
                <a16:creationId xmlns:a16="http://schemas.microsoft.com/office/drawing/2014/main" xmlns="" id="{49606A7B-3E1E-44CB-9391-DEAA3F094171}"/>
              </a:ext>
            </a:extLst>
          </p:cNvPr>
          <p:cNvCxnSpPr/>
          <p:nvPr/>
        </p:nvCxnSpPr>
        <p:spPr>
          <a:xfrm rot="16200000" flipV="1">
            <a:off x="10278268" y="3396457"/>
            <a:ext cx="246063" cy="6350"/>
          </a:xfrm>
          <a:prstGeom prst="line">
            <a:avLst/>
          </a:prstGeom>
          <a:ln w="38100">
            <a:solidFill>
              <a:srgbClr val="04617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15" name="TextBox 62">
            <a:extLst>
              <a:ext uri="{FF2B5EF4-FFF2-40B4-BE49-F238E27FC236}">
                <a16:creationId xmlns:a16="http://schemas.microsoft.com/office/drawing/2014/main" xmlns="" id="{925F25A9-2140-4589-9A0B-BF72842AC9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44025" y="4062413"/>
            <a:ext cx="2209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rgbClr val="126F87"/>
                </a:solidFill>
                <a:latin typeface="Ubuntu" panose="020b0504030602030204" pitchFamily="34" charset="0"/>
                <a:sym typeface="PFBeauSansPro-Regular"/>
              </a:rPr>
              <a:t>телефон</a:t>
            </a:r>
          </a:p>
        </p:txBody>
      </p:sp>
      <p:sp>
        <p:nvSpPr>
          <p:cNvPr id="7216" name="TextBox 63">
            <a:extLst>
              <a:ext uri="{FF2B5EF4-FFF2-40B4-BE49-F238E27FC236}">
                <a16:creationId xmlns:a16="http://schemas.microsoft.com/office/drawing/2014/main" xmlns="" id="{29708449-AD3B-4D8C-880B-BA4253C4A6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45613" y="4467225"/>
            <a:ext cx="22082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rgbClr val="126F87"/>
                </a:solidFill>
                <a:latin typeface="Ubuntu" panose="020b0504030602030204" pitchFamily="34" charset="0"/>
                <a:sym typeface="PFBeauSansPro-Regular"/>
              </a:rPr>
              <a:t>сотовая связь</a:t>
            </a:r>
          </a:p>
        </p:txBody>
      </p:sp>
      <p:sp>
        <p:nvSpPr>
          <p:cNvPr id="7217" name="TextBox 64">
            <a:extLst>
              <a:ext uri="{FF2B5EF4-FFF2-40B4-BE49-F238E27FC236}">
                <a16:creationId xmlns:a16="http://schemas.microsoft.com/office/drawing/2014/main" xmlns="" id="{95B1F070-4DE0-4299-AB04-CDC31978A3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69425" y="4856163"/>
            <a:ext cx="21859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rgbClr val="126F87"/>
                </a:solidFill>
                <a:latin typeface="Ubuntu" panose="020b0504030602030204" pitchFamily="34" charset="0"/>
                <a:sym typeface="PFBeauSansPro-Regular"/>
              </a:rPr>
              <a:t>интернет</a:t>
            </a:r>
          </a:p>
        </p:txBody>
      </p:sp>
      <p:sp>
        <p:nvSpPr>
          <p:cNvPr id="7218" name="TextBox 65">
            <a:extLst>
              <a:ext uri="{FF2B5EF4-FFF2-40B4-BE49-F238E27FC236}">
                <a16:creationId xmlns:a16="http://schemas.microsoft.com/office/drawing/2014/main" xmlns="" id="{03C5EC59-3BA9-4052-B8EA-3BA5F07E54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67838" y="5197475"/>
            <a:ext cx="21875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rgbClr val="126F87"/>
                </a:solidFill>
                <a:latin typeface="Ubuntu" panose="020b0504030602030204" pitchFamily="34" charset="0"/>
                <a:sym typeface="PFBeauSansPro-Regular"/>
              </a:rPr>
              <a:t>СМИ</a:t>
            </a:r>
          </a:p>
        </p:txBody>
      </p:sp>
      <p:sp>
        <p:nvSpPr>
          <p:cNvPr id="7219" name="TextBox 66">
            <a:extLst>
              <a:ext uri="{FF2B5EF4-FFF2-40B4-BE49-F238E27FC236}">
                <a16:creationId xmlns:a16="http://schemas.microsoft.com/office/drawing/2014/main" xmlns="" id="{7F3DB049-9569-482D-AA0D-29F0F218D8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7950" y="4829175"/>
            <a:ext cx="21034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rgbClr val="126F87"/>
                </a:solidFill>
                <a:latin typeface="Ubuntu" panose="020b0504030602030204" pitchFamily="34" charset="0"/>
                <a:sym typeface="PFBeauSansPro-Regular"/>
              </a:rPr>
              <a:t>водоотведение</a:t>
            </a:r>
          </a:p>
        </p:txBody>
      </p:sp>
      <p:sp>
        <p:nvSpPr>
          <p:cNvPr id="7220" name="TextBox 80">
            <a:extLst>
              <a:ext uri="{FF2B5EF4-FFF2-40B4-BE49-F238E27FC236}">
                <a16:creationId xmlns:a16="http://schemas.microsoft.com/office/drawing/2014/main" xmlns="" id="{E3933434-5C8B-4FA4-A995-EE1710711F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9813" y="4164013"/>
            <a:ext cx="20843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b="1">
                <a:solidFill>
                  <a:srgbClr val="126F87"/>
                </a:solidFill>
                <a:latin typeface="Ubuntu" panose="020b0504030602030204" pitchFamily="34" charset="0"/>
                <a:sym typeface="PFBeauSansPro-Regular"/>
              </a:rPr>
              <a:t>федеральная трасса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200" b="1" smtClean="0">
                <a:solidFill>
                  <a:srgbClr val="126F87"/>
                </a:solidFill>
                <a:latin typeface="Ubuntu" panose="020b0504030602030204" pitchFamily="34" charset="0"/>
                <a:sym typeface="PFBeauSansPro-Regular"/>
              </a:rPr>
              <a:t>Р-176 «Чебоксары-Сыктывкар»</a:t>
            </a:r>
            <a:endParaRPr lang="ru-RU" altLang="ru-RU" sz="1200" b="1">
              <a:solidFill>
                <a:srgbClr val="126F87"/>
              </a:solidFill>
              <a:latin typeface="Ubuntu" panose="020b0504030602030204" pitchFamily="34" charset="0"/>
              <a:sym typeface="PFBeauSansPro-Regular"/>
            </a:endParaRPr>
          </a:p>
        </p:txBody>
      </p:sp>
      <p:sp>
        <p:nvSpPr>
          <p:cNvPr id="69" name="Заголовок 1">
            <a:extLst>
              <a:ext uri="{FF2B5EF4-FFF2-40B4-BE49-F238E27FC236}">
                <a16:creationId xmlns:a16="http://schemas.microsoft.com/office/drawing/2014/main" xmlns="" id="{CDCE6B70-6A57-4FF9-B670-69351D14BD73}"/>
              </a:ext>
            </a:extLst>
          </p:cNvPr>
          <p:cNvSpPr txBox="1"/>
          <p:nvPr/>
        </p:nvSpPr>
        <p:spPr>
          <a:xfrm>
            <a:off x="8739188" y="282575"/>
            <a:ext cx="3452812" cy="315913"/>
          </a:xfrm>
          <a:prstGeom prst="rect">
            <a:avLst/>
          </a:prstGeom>
        </p:spPr>
        <p:txBody>
          <a:bodyPr anchor="ctr">
            <a:normAutofit fontScale="5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ct val="0"/>
              </a:spcAft>
              <a:defRPr/>
            </a:pPr>
            <a:r>
              <a:rPr lang="ru-RU" sz="3600" smtClean="0">
                <a:solidFill>
                  <a:srgbClr val="126F87"/>
                </a:solidFill>
                <a:latin typeface="Ubuntu" panose="020b0504030602030204" pitchFamily="34" charset="0"/>
              </a:rPr>
              <a:t>Котельничский район</a:t>
            </a:r>
            <a:endParaRPr lang="ru-RU" sz="3600">
              <a:solidFill>
                <a:srgbClr val="126F87"/>
              </a:solidFill>
              <a:latin typeface="Ubuntu" panose="020b0504030602030204" pitchFamily="34" charset="0"/>
            </a:endParaRPr>
          </a:p>
        </p:txBody>
      </p:sp>
      <p:cxnSp>
        <p:nvCxnSpPr>
          <p:cNvPr id="77" name="Прямая соединительная линия 76">
            <a:extLst>
              <a:ext uri="{FF2B5EF4-FFF2-40B4-BE49-F238E27FC236}">
                <a16:creationId xmlns:a16="http://schemas.microsoft.com/office/drawing/2014/main" xmlns="" id="{94A44219-C0BA-47BA-8BAD-88F4C227CEB5}"/>
              </a:ext>
            </a:extLst>
          </p:cNvPr>
          <p:cNvCxnSpPr/>
          <p:nvPr/>
        </p:nvCxnSpPr>
        <p:spPr>
          <a:xfrm flipV="1">
            <a:off x="-9525" y="2135188"/>
            <a:ext cx="12192000" cy="44450"/>
          </a:xfrm>
          <a:prstGeom prst="line">
            <a:avLst/>
          </a:prstGeom>
          <a:ln w="76200">
            <a:solidFill>
              <a:srgbClr val="126F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>
            <a:extLst>
              <a:ext uri="{FF2B5EF4-FFF2-40B4-BE49-F238E27FC236}">
                <a16:creationId xmlns:a16="http://schemas.microsoft.com/office/drawing/2014/main" xmlns="" id="{228984E0-F8DC-49C9-943B-1B2E38F5C669}"/>
              </a:ext>
            </a:extLst>
          </p:cNvPr>
          <p:cNvCxnSpPr/>
          <p:nvPr/>
        </p:nvCxnSpPr>
        <p:spPr>
          <a:xfrm flipV="1">
            <a:off x="-14288" y="5827713"/>
            <a:ext cx="12192001" cy="44450"/>
          </a:xfrm>
          <a:prstGeom prst="line">
            <a:avLst/>
          </a:prstGeom>
          <a:ln w="76200">
            <a:solidFill>
              <a:srgbClr val="126F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224" name="Рисунок 7196">
            <a:extLst>
              <a:ext uri="{FF2B5EF4-FFF2-40B4-BE49-F238E27FC236}">
                <a16:creationId xmlns:a16="http://schemas.microsoft.com/office/drawing/2014/main" xmlns="" id="{B465D697-CEF8-4675-A372-B437F43D06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6804025"/>
            <a:ext cx="12231688" cy="12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C6C41739-D13D-4C6D-A986-25A09AE60606}"/>
              </a:ext>
            </a:extLst>
          </p:cNvPr>
          <p:cNvCxnSpPr/>
          <p:nvPr/>
        </p:nvCxnSpPr>
        <p:spPr>
          <a:xfrm flipV="1">
            <a:off x="0" y="935038"/>
            <a:ext cx="12192000" cy="44450"/>
          </a:xfrm>
          <a:prstGeom prst="line">
            <a:avLst/>
          </a:prstGeom>
          <a:ln w="76200">
            <a:solidFill>
              <a:srgbClr val="126F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 descr="https://sun9-35.userapi.com/impg/ks1XKsRLC83xvvZ-Ftlhe7Kz2CQbAapTVmFfww/BwsFkxeftH4.jpg?size=1280x444&amp;quality=96&amp;sign=ddfa172d4df26612c18455207a1cb334&amp;type=album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5315" y="980273"/>
            <a:ext cx="3312872" cy="1149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avatars.mds.yandex.net/i?id=d160716783fa784812a89cb6e7f11937-5398918-images-thumbs&amp;n=1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98187" y="961603"/>
            <a:ext cx="1907263" cy="1196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avatars.mds.yandex.net/i?id=33cbf80f6836809771447b06c473d38c5fe11314-8497871-images-thumbs&amp;n=1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69668" y="5885143"/>
            <a:ext cx="1468149" cy="951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s://new-variant.ru/wp-content/uploads/2017/12/3.620x463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05071" y="5873125"/>
            <a:ext cx="1261421" cy="946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s://avatars.mds.yandex.net/i?id=a1a557b6d5484fe2361f0dd2bbf3710ed8237c1e-6383766-images-thumbs&amp;n=1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58273" y="5894607"/>
            <a:ext cx="1245210" cy="933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https://shkolayubilejnyj-r43.gosweb.gosuslugi.ru/netcat_files/20/262/P3270865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92088" y="5898123"/>
            <a:ext cx="1269744" cy="952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https://avatars.mds.yandex.net/i?id=a002fb40a94063da159e979d034a2b6c-5662815-images-thumbs&amp;n=13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4288" y="5913170"/>
            <a:ext cx="1686748" cy="955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0689800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296" name="Заголовок 1">
            <a:extLst>
              <a:ext uri="{FF2B5EF4-FFF2-40B4-BE49-F238E27FC236}">
                <a16:creationId xmlns:a16="http://schemas.microsoft.com/office/drawing/2014/main" xmlns="" id="{440651AF-A8BB-4505-9766-207E75396D23}"/>
              </a:ext>
            </a:extLst>
          </p:cNvPr>
          <p:cNvSpPr txBox="1"/>
          <p:nvPr/>
        </p:nvSpPr>
        <p:spPr bwMode="auto">
          <a:xfrm>
            <a:off x="428625" y="188913"/>
            <a:ext cx="10515600" cy="315912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fontAlgn="auto" hangingPunct="1">
              <a:lnSpc>
                <a:spcPct val="90000"/>
              </a:lnSpc>
              <a:spcAft>
                <a:spcPct val="0"/>
              </a:spcAft>
              <a:defRPr/>
            </a:pPr>
            <a:r>
              <a:rPr lang="ru-RU" altLang="ru-RU" sz="3200">
                <a:solidFill>
                  <a:srgbClr val="126F87"/>
                </a:solidFill>
                <a:latin typeface="Ubuntu" panose="020b0504030602030204" pitchFamily="34" charset="0"/>
                <a:ea typeface="+mj-ea"/>
                <a:cs typeface="+mj-cs"/>
              </a:rPr>
              <a:t>Кадровый потенциал</a:t>
            </a:r>
          </a:p>
        </p:txBody>
      </p:sp>
      <p:sp>
        <p:nvSpPr>
          <p:cNvPr id="7" name="Полилиния: фигура 6">
            <a:extLst>
              <a:ext uri="{FF2B5EF4-FFF2-40B4-BE49-F238E27FC236}">
                <a16:creationId xmlns:a16="http://schemas.microsoft.com/office/drawing/2014/main" xmlns="" id="{95F78B5E-F3EB-5C04-1085-3BE5831DC624}"/>
              </a:ext>
            </a:extLst>
          </p:cNvPr>
          <p:cNvSpPr/>
          <p:nvPr/>
        </p:nvSpPr>
        <p:spPr>
          <a:xfrm>
            <a:off x="600987" y="711583"/>
            <a:ext cx="612536" cy="643801"/>
          </a:xfrm>
          <a:custGeom>
            <a:gdLst>
              <a:gd name="connsiteX0" fmla="*/ 0 w 643800"/>
              <a:gd name="connsiteY0" fmla="*/ 306268 h 612535"/>
              <a:gd name="connsiteX1" fmla="*/ 153134 w 643800"/>
              <a:gd name="connsiteY1" fmla="*/ 0 h 612535"/>
              <a:gd name="connsiteX2" fmla="*/ 490666 w 643800"/>
              <a:gd name="connsiteY2" fmla="*/ 0 h 612535"/>
              <a:gd name="connsiteX3" fmla="*/ 643800 w 643800"/>
              <a:gd name="connsiteY3" fmla="*/ 306268 h 612535"/>
              <a:gd name="connsiteX4" fmla="*/ 490666 w 643800"/>
              <a:gd name="connsiteY4" fmla="*/ 612535 h 612535"/>
              <a:gd name="connsiteX5" fmla="*/ 153134 w 643800"/>
              <a:gd name="connsiteY5" fmla="*/ 612535 h 612535"/>
              <a:gd name="connsiteX6" fmla="*/ 0 w 643800"/>
              <a:gd name="connsiteY6" fmla="*/ 306268 h 61253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3800" h="612535">
                <a:moveTo>
                  <a:pt x="321899" y="0"/>
                </a:moveTo>
                <a:lnTo>
                  <a:pt x="643799" y="145698"/>
                </a:lnTo>
                <a:lnTo>
                  <a:pt x="643799" y="466837"/>
                </a:lnTo>
                <a:lnTo>
                  <a:pt x="321899" y="612535"/>
                </a:lnTo>
                <a:lnTo>
                  <a:pt x="1" y="466837"/>
                </a:lnTo>
                <a:lnTo>
                  <a:pt x="1" y="145698"/>
                </a:lnTo>
                <a:lnTo>
                  <a:pt x="321899" y="0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accent1">
              <a:alpha val="90000"/>
              <a:hueOff val="0"/>
              <a:satOff val="0"/>
              <a:lumOff val="0"/>
              <a:alphaOff val="0"/>
            </a:schemeClr>
          </a:lnRef>
          <a:fillRef idx="3">
            <a:schemeClr val="accen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accen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2310" tIns="117396" rIns="112311" bIns="117395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2000" b="1" kern="1200" smtClean="0"/>
              <a:t>4</a:t>
            </a:r>
            <a:endParaRPr lang="ru-RU" sz="2000" b="1" kern="1200"/>
          </a:p>
        </p:txBody>
      </p:sp>
      <p:sp>
        <p:nvSpPr>
          <p:cNvPr id="8" name="Полилиния: фигура 7">
            <a:extLst>
              <a:ext uri="{FF2B5EF4-FFF2-40B4-BE49-F238E27FC236}">
                <a16:creationId xmlns:a16="http://schemas.microsoft.com/office/drawing/2014/main" xmlns="" id="{DA67ED8C-9D7B-C059-FF38-5F504235CB58}"/>
              </a:ext>
            </a:extLst>
          </p:cNvPr>
          <p:cNvSpPr/>
          <p:nvPr/>
        </p:nvSpPr>
        <p:spPr>
          <a:xfrm>
            <a:off x="1352841" y="689497"/>
            <a:ext cx="4871742" cy="559779"/>
          </a:xfrm>
          <a:custGeom>
            <a:gdLst>
              <a:gd name="connsiteX0" fmla="*/ 93298 w 559779"/>
              <a:gd name="connsiteY0" fmla="*/ 0 h 4551507"/>
              <a:gd name="connsiteX1" fmla="*/ 466481 w 559779"/>
              <a:gd name="connsiteY1" fmla="*/ 0 h 4551507"/>
              <a:gd name="connsiteX2" fmla="*/ 559779 w 559779"/>
              <a:gd name="connsiteY2" fmla="*/ 93298 h 4551507"/>
              <a:gd name="connsiteX3" fmla="*/ 559779 w 559779"/>
              <a:gd name="connsiteY3" fmla="*/ 4551507 h 4551507"/>
              <a:gd name="connsiteX4" fmla="*/ 559779 w 559779"/>
              <a:gd name="connsiteY4" fmla="*/ 4551507 h 4551507"/>
              <a:gd name="connsiteX5" fmla="*/ 0 w 559779"/>
              <a:gd name="connsiteY5" fmla="*/ 4551507 h 4551507"/>
              <a:gd name="connsiteX6" fmla="*/ 0 w 559779"/>
              <a:gd name="connsiteY6" fmla="*/ 4551507 h 4551507"/>
              <a:gd name="connsiteX7" fmla="*/ 0 w 559779"/>
              <a:gd name="connsiteY7" fmla="*/ 93298 h 4551507"/>
              <a:gd name="connsiteX8" fmla="*/ 93298 w 559779"/>
              <a:gd name="connsiteY8" fmla="*/ 0 h 455150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9779" h="4551507">
                <a:moveTo>
                  <a:pt x="559779" y="758597"/>
                </a:moveTo>
                <a:lnTo>
                  <a:pt x="559779" y="3792910"/>
                </a:lnTo>
                <a:cubicBezTo>
                  <a:pt x="559779" y="4211871"/>
                  <a:pt x="554642" y="4551507"/>
                  <a:pt x="548305" y="4551507"/>
                </a:cubicBezTo>
                <a:lnTo>
                  <a:pt x="0" y="4551507"/>
                </a:lnTo>
                <a:lnTo>
                  <a:pt x="0" y="4551507"/>
                </a:lnTo>
                <a:lnTo>
                  <a:pt x="0" y="0"/>
                </a:lnTo>
                <a:lnTo>
                  <a:pt x="0" y="0"/>
                </a:lnTo>
                <a:lnTo>
                  <a:pt x="548305" y="0"/>
                </a:lnTo>
                <a:cubicBezTo>
                  <a:pt x="554642" y="0"/>
                  <a:pt x="559779" y="339636"/>
                  <a:pt x="559779" y="758597"/>
                </a:cubicBez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extrusionH="190500" prstMaterial="dkEdge">
            <a:bevelT w="135400" h="16350" prst="relaxedInset"/>
            <a:contourClr>
              <a:schemeClr val="bg1"/>
            </a:contourClr>
          </a:sp3d>
        </p:spPr>
        <p:style>
          <a:lnRef idx="1">
            <a:schemeClr val="accent1"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3792" tIns="37486" rIns="37486" bIns="37486" numCol="1" spcCol="1270" anchor="ctr" anchorCtr="0">
            <a:noAutofit/>
          </a:bodyPr>
          <a:lstStyle/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None/>
            </a:pPr>
            <a:r>
              <a:rPr lang="ru-RU" sz="1400" b="1" kern="1200">
                <a:solidFill>
                  <a:srgbClr val="126F87"/>
                </a:solidFill>
                <a:latin typeface="Ubuntu" panose="020b0504030602030204" pitchFamily="34" charset="0"/>
              </a:rPr>
              <a:t>дошкольных образовательных организаций</a:t>
            </a:r>
          </a:p>
        </p:txBody>
      </p:sp>
      <p:sp>
        <p:nvSpPr>
          <p:cNvPr id="18" name="Полилиния: фигура 17">
            <a:extLst>
              <a:ext uri="{FF2B5EF4-FFF2-40B4-BE49-F238E27FC236}">
                <a16:creationId xmlns:a16="http://schemas.microsoft.com/office/drawing/2014/main" xmlns="" id="{27A799B3-DCE8-22DC-503F-C0F5FCD46103}"/>
              </a:ext>
            </a:extLst>
          </p:cNvPr>
          <p:cNvSpPr/>
          <p:nvPr/>
        </p:nvSpPr>
        <p:spPr>
          <a:xfrm>
            <a:off x="586528" y="1945196"/>
            <a:ext cx="641453" cy="676263"/>
          </a:xfrm>
          <a:custGeom>
            <a:gdLst>
              <a:gd name="connsiteX0" fmla="*/ 0 w 594660"/>
              <a:gd name="connsiteY0" fmla="*/ 278554 h 557107"/>
              <a:gd name="connsiteX1" fmla="*/ 139277 w 594660"/>
              <a:gd name="connsiteY1" fmla="*/ 0 h 557107"/>
              <a:gd name="connsiteX2" fmla="*/ 455383 w 594660"/>
              <a:gd name="connsiteY2" fmla="*/ 0 h 557107"/>
              <a:gd name="connsiteX3" fmla="*/ 594660 w 594660"/>
              <a:gd name="connsiteY3" fmla="*/ 278554 h 557107"/>
              <a:gd name="connsiteX4" fmla="*/ 455383 w 594660"/>
              <a:gd name="connsiteY4" fmla="*/ 557107 h 557107"/>
              <a:gd name="connsiteX5" fmla="*/ 139277 w 594660"/>
              <a:gd name="connsiteY5" fmla="*/ 557107 h 557107"/>
              <a:gd name="connsiteX6" fmla="*/ 0 w 594660"/>
              <a:gd name="connsiteY6" fmla="*/ 278554 h 55710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4660" h="557107">
                <a:moveTo>
                  <a:pt x="297329" y="0"/>
                </a:moveTo>
                <a:lnTo>
                  <a:pt x="594659" y="130482"/>
                </a:lnTo>
                <a:lnTo>
                  <a:pt x="594659" y="426625"/>
                </a:lnTo>
                <a:lnTo>
                  <a:pt x="297329" y="557107"/>
                </a:lnTo>
                <a:lnTo>
                  <a:pt x="1" y="426625"/>
                </a:lnTo>
                <a:lnTo>
                  <a:pt x="1" y="130482"/>
                </a:lnTo>
                <a:lnTo>
                  <a:pt x="297329" y="0"/>
                </a:ln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accent1">
              <a:alpha val="90000"/>
              <a:hueOff val="0"/>
              <a:satOff val="0"/>
              <a:lumOff val="0"/>
              <a:alphaOff val="-13333"/>
            </a:schemeClr>
          </a:lnRef>
          <a:fillRef idx="3">
            <a:schemeClr val="accent1">
              <a:alpha val="90000"/>
              <a:hueOff val="0"/>
              <a:satOff val="0"/>
              <a:lumOff val="0"/>
              <a:alphaOff val="-13333"/>
            </a:schemeClr>
          </a:fillRef>
          <a:effectRef idx="2">
            <a:schemeClr val="accent1">
              <a:alpha val="90000"/>
              <a:hueOff val="0"/>
              <a:satOff val="0"/>
              <a:lumOff val="0"/>
              <a:alphaOff val="-13333"/>
            </a:schemeClr>
          </a:effectRef>
          <a:fontRef idx="minor">
            <a:schemeClr val="lt1"/>
          </a:fontRef>
        </p:style>
        <p:txBody>
          <a:bodyPr spcFirstLastPara="0" vert="horz" wrap="square" lIns="102619" tIns="108682" rIns="102620" bIns="108681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ru-RU" sz="2000" b="1" kern="1200" smtClean="0"/>
              <a:t>3</a:t>
            </a:r>
            <a:endParaRPr lang="ru-RU" sz="2000" b="1" kern="1200"/>
          </a:p>
        </p:txBody>
      </p:sp>
      <p:sp>
        <p:nvSpPr>
          <p:cNvPr id="23" name="Полилиния: фигура 22">
            <a:extLst>
              <a:ext uri="{FF2B5EF4-FFF2-40B4-BE49-F238E27FC236}">
                <a16:creationId xmlns:a16="http://schemas.microsoft.com/office/drawing/2014/main" xmlns="" id="{05C5BF48-7F8D-BB14-82CD-B0101BC75761}"/>
              </a:ext>
            </a:extLst>
          </p:cNvPr>
          <p:cNvSpPr/>
          <p:nvPr/>
        </p:nvSpPr>
        <p:spPr>
          <a:xfrm>
            <a:off x="1352841" y="1378543"/>
            <a:ext cx="4886850" cy="535589"/>
          </a:xfrm>
          <a:custGeom>
            <a:gdLst>
              <a:gd name="connsiteX0" fmla="*/ 165637 w 993802"/>
              <a:gd name="connsiteY0" fmla="*/ 0 h 4647430"/>
              <a:gd name="connsiteX1" fmla="*/ 828165 w 993802"/>
              <a:gd name="connsiteY1" fmla="*/ 0 h 4647430"/>
              <a:gd name="connsiteX2" fmla="*/ 993802 w 993802"/>
              <a:gd name="connsiteY2" fmla="*/ 165637 h 4647430"/>
              <a:gd name="connsiteX3" fmla="*/ 993802 w 993802"/>
              <a:gd name="connsiteY3" fmla="*/ 4647430 h 4647430"/>
              <a:gd name="connsiteX4" fmla="*/ 993802 w 993802"/>
              <a:gd name="connsiteY4" fmla="*/ 4647430 h 4647430"/>
              <a:gd name="connsiteX5" fmla="*/ 0 w 993802"/>
              <a:gd name="connsiteY5" fmla="*/ 4647430 h 4647430"/>
              <a:gd name="connsiteX6" fmla="*/ 0 w 993802"/>
              <a:gd name="connsiteY6" fmla="*/ 4647430 h 4647430"/>
              <a:gd name="connsiteX7" fmla="*/ 0 w 993802"/>
              <a:gd name="connsiteY7" fmla="*/ 165637 h 4647430"/>
              <a:gd name="connsiteX8" fmla="*/ 165637 w 993802"/>
              <a:gd name="connsiteY8" fmla="*/ 0 h 464743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93802" h="4647430">
                <a:moveTo>
                  <a:pt x="993802" y="774587"/>
                </a:moveTo>
                <a:lnTo>
                  <a:pt x="993802" y="3872843"/>
                </a:lnTo>
                <a:cubicBezTo>
                  <a:pt x="993802" y="4300636"/>
                  <a:pt x="977944" y="4647430"/>
                  <a:pt x="958382" y="4647430"/>
                </a:cubicBezTo>
                <a:lnTo>
                  <a:pt x="0" y="4647430"/>
                </a:lnTo>
                <a:lnTo>
                  <a:pt x="0" y="4647430"/>
                </a:lnTo>
                <a:lnTo>
                  <a:pt x="0" y="0"/>
                </a:lnTo>
                <a:lnTo>
                  <a:pt x="0" y="0"/>
                </a:lnTo>
                <a:lnTo>
                  <a:pt x="958382" y="0"/>
                </a:lnTo>
                <a:cubicBezTo>
                  <a:pt x="977944" y="0"/>
                  <a:pt x="993802" y="346794"/>
                  <a:pt x="993802" y="774587"/>
                </a:cubicBez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extrusionH="190500" prstMaterial="dkEdge">
            <a:bevelT w="135400" h="16350" prst="relaxedInset"/>
            <a:contourClr>
              <a:schemeClr val="bg1"/>
            </a:contourClr>
          </a:sp3d>
        </p:spPr>
        <p:style>
          <a:lnRef idx="1">
            <a:schemeClr val="accent1">
              <a:alpha val="90000"/>
              <a:hueOff val="0"/>
              <a:satOff val="0"/>
              <a:lumOff val="0"/>
              <a:alphaOff val="-13333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3793" tIns="58672" rIns="58672" bIns="58674" numCol="1" spcCol="1270" anchor="ctr" anchorCtr="0">
            <a:noAutofit/>
          </a:bodyPr>
          <a:lstStyle/>
          <a:p>
            <a:pPr marL="0" lvl="1" indent="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None/>
            </a:pPr>
            <a:r>
              <a:rPr lang="ru-RU" sz="1400" b="1" kern="1200">
                <a:solidFill>
                  <a:srgbClr val="126F87"/>
                </a:solidFill>
                <a:latin typeface="Ubuntu" panose="020b0504030602030204" pitchFamily="34" charset="0"/>
              </a:rPr>
              <a:t>общеобразовательных организации</a:t>
            </a:r>
          </a:p>
        </p:txBody>
      </p:sp>
      <p:sp>
        <p:nvSpPr>
          <p:cNvPr id="25" name="Полилиния: фигура 24">
            <a:extLst>
              <a:ext uri="{FF2B5EF4-FFF2-40B4-BE49-F238E27FC236}">
                <a16:creationId xmlns:a16="http://schemas.microsoft.com/office/drawing/2014/main" xmlns="" id="{51274555-1A84-2DA8-F03F-A7BB67FE4095}"/>
              </a:ext>
            </a:extLst>
          </p:cNvPr>
          <p:cNvSpPr/>
          <p:nvPr/>
        </p:nvSpPr>
        <p:spPr>
          <a:xfrm>
            <a:off x="1352841" y="2020936"/>
            <a:ext cx="4871742" cy="536295"/>
          </a:xfrm>
          <a:custGeom>
            <a:gdLst>
              <a:gd name="connsiteX0" fmla="*/ 168918 w 1013489"/>
              <a:gd name="connsiteY0" fmla="*/ 0 h 4647430"/>
              <a:gd name="connsiteX1" fmla="*/ 844571 w 1013489"/>
              <a:gd name="connsiteY1" fmla="*/ 0 h 4647430"/>
              <a:gd name="connsiteX2" fmla="*/ 1013489 w 1013489"/>
              <a:gd name="connsiteY2" fmla="*/ 168918 h 4647430"/>
              <a:gd name="connsiteX3" fmla="*/ 1013489 w 1013489"/>
              <a:gd name="connsiteY3" fmla="*/ 4647430 h 4647430"/>
              <a:gd name="connsiteX4" fmla="*/ 1013489 w 1013489"/>
              <a:gd name="connsiteY4" fmla="*/ 4647430 h 4647430"/>
              <a:gd name="connsiteX5" fmla="*/ 0 w 1013489"/>
              <a:gd name="connsiteY5" fmla="*/ 4647430 h 4647430"/>
              <a:gd name="connsiteX6" fmla="*/ 0 w 1013489"/>
              <a:gd name="connsiteY6" fmla="*/ 4647430 h 4647430"/>
              <a:gd name="connsiteX7" fmla="*/ 0 w 1013489"/>
              <a:gd name="connsiteY7" fmla="*/ 168918 h 4647430"/>
              <a:gd name="connsiteX8" fmla="*/ 168918 w 1013489"/>
              <a:gd name="connsiteY8" fmla="*/ 0 h 464743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13489" h="4647430">
                <a:moveTo>
                  <a:pt x="1013489" y="774588"/>
                </a:moveTo>
                <a:lnTo>
                  <a:pt x="1013489" y="3872842"/>
                </a:lnTo>
                <a:cubicBezTo>
                  <a:pt x="1013489" y="4300635"/>
                  <a:pt x="996997" y="4647428"/>
                  <a:pt x="976652" y="4647428"/>
                </a:cubicBezTo>
                <a:lnTo>
                  <a:pt x="0" y="4647428"/>
                </a:lnTo>
                <a:lnTo>
                  <a:pt x="0" y="4647428"/>
                </a:lnTo>
                <a:lnTo>
                  <a:pt x="0" y="2"/>
                </a:lnTo>
                <a:lnTo>
                  <a:pt x="0" y="2"/>
                </a:lnTo>
                <a:lnTo>
                  <a:pt x="976652" y="2"/>
                </a:lnTo>
                <a:cubicBezTo>
                  <a:pt x="996997" y="2"/>
                  <a:pt x="1013489" y="346795"/>
                  <a:pt x="1013489" y="774588"/>
                </a:cubicBezTo>
                <a:close/>
              </a:path>
            </a:pathLst>
          </a:custGeom>
          <a:scene3d>
            <a:camera prst="orthographicFront"/>
            <a:lightRig rig="threePt" dir="t">
              <a:rot lat="0" lon="0" rev="7500000"/>
            </a:lightRig>
          </a:scene3d>
          <a:sp3d extrusionH="190500" prstMaterial="dkEdge">
            <a:bevelT w="135400" h="16350" prst="relaxedInset"/>
            <a:contourClr>
              <a:schemeClr val="bg1"/>
            </a:contourClr>
          </a:sp3d>
        </p:spPr>
        <p:style>
          <a:lnRef idx="1">
            <a:schemeClr val="accent1">
              <a:alpha val="90000"/>
              <a:hueOff val="0"/>
              <a:satOff val="0"/>
              <a:lumOff val="0"/>
              <a:alphaOff val="-26667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3793" tIns="59634" rIns="59634" bIns="59635" numCol="1" spcCol="1270" anchor="ctr" anchorCtr="0">
            <a:noAutofit/>
          </a:bodyPr>
          <a:lstStyle/>
          <a:p>
            <a:pPr marL="171450" lvl="1" indent="-171450" algn="l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None/>
            </a:pPr>
            <a:r>
              <a:rPr lang="ru-RU" sz="1400" b="1" kern="1200">
                <a:solidFill>
                  <a:srgbClr val="126F87"/>
                </a:solidFill>
                <a:latin typeface="Ubuntu" panose="020b0504030602030204" pitchFamily="34" charset="0"/>
              </a:rPr>
              <a:t>учреждений дополнительного образования</a:t>
            </a:r>
          </a:p>
        </p:txBody>
      </p:sp>
      <p:graphicFrame>
        <p:nvGraphicFramePr>
          <p:cNvPr id="10" name="Схема 9">
            <a:extLst>
              <a:ext uri="{FF2B5EF4-FFF2-40B4-BE49-F238E27FC236}">
                <a16:creationId xmlns:a16="http://schemas.microsoft.com/office/drawing/2014/main" xmlns="" id="{5E146119-A7DC-4027-97D3-FF8F734621A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98275328"/>
              </p:ext>
            </p:extLst>
          </p:nvPr>
        </p:nvGraphicFramePr>
        <p:xfrm>
          <a:off x="6226901" y="3721383"/>
          <a:ext cx="5719037" cy="2961519"/>
        </p:xfrm>
        <a:graphic>
          <a:graphicData uri="http://schemas.openxmlformats.org/drawingml/2006/diagram">
            <dgm:relIds xmlns:dgm="http://schemas.openxmlformats.org/drawingml/2006/diagram" r:dm="rId3" r:lo="rId4" r:qs="rId5" r:cs="rId6"/>
          </a:graphicData>
        </a:graphic>
      </p:graphicFrame>
      <p:sp>
        <p:nvSpPr>
          <p:cNvPr id="12" name="Заголовок 1">
            <a:extLst>
              <a:ext uri="{FF2B5EF4-FFF2-40B4-BE49-F238E27FC236}">
                <a16:creationId xmlns:a16="http://schemas.microsoft.com/office/drawing/2014/main" xmlns="" id="{6E48693A-BBFF-4F11-88E4-266D36E18244}"/>
              </a:ext>
            </a:extLst>
          </p:cNvPr>
          <p:cNvSpPr txBox="1"/>
          <p:nvPr/>
        </p:nvSpPr>
        <p:spPr>
          <a:xfrm>
            <a:off x="8739188" y="282575"/>
            <a:ext cx="3452812" cy="315913"/>
          </a:xfrm>
          <a:prstGeom prst="rect">
            <a:avLst/>
          </a:prstGeom>
        </p:spPr>
        <p:txBody>
          <a:bodyPr anchor="ctr">
            <a:normAutofit fontScale="5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ct val="0"/>
              </a:spcAft>
              <a:defRPr/>
            </a:pPr>
            <a:r>
              <a:rPr lang="ru-RU" sz="3600" smtClean="0">
                <a:solidFill>
                  <a:srgbClr val="126F87"/>
                </a:solidFill>
                <a:latin typeface="Ubuntu" panose="020b0504030602030204" pitchFamily="34" charset="0"/>
              </a:rPr>
              <a:t>Котельничский район</a:t>
            </a:r>
            <a:endParaRPr lang="ru-RU" sz="3600">
              <a:solidFill>
                <a:srgbClr val="126F87"/>
              </a:solidFill>
              <a:latin typeface="Ubuntu" panose="020b0504030602030204" pitchFamily="34" charset="0"/>
            </a:endParaRPr>
          </a:p>
        </p:txBody>
      </p: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xmlns="" id="{58B64126-D01D-46F4-9B50-D11C4594EFB8}"/>
              </a:ext>
            </a:extLst>
          </p:cNvPr>
          <p:cNvGrpSpPr/>
          <p:nvPr/>
        </p:nvGrpSpPr>
        <p:grpSpPr>
          <a:xfrm>
            <a:off x="600987" y="1293324"/>
            <a:ext cx="641453" cy="667973"/>
            <a:chOff x="1" y="532683"/>
            <a:chExt cx="461518" cy="488049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0" name="Шестиугольник 19">
              <a:extLst>
                <a:ext uri="{FF2B5EF4-FFF2-40B4-BE49-F238E27FC236}">
                  <a16:creationId xmlns:a16="http://schemas.microsoft.com/office/drawing/2014/main" xmlns="" id="{6A280965-74FA-4C53-AE06-EE79C9E68CB4}"/>
                </a:ext>
              </a:extLst>
            </p:cNvPr>
            <p:cNvSpPr/>
            <p:nvPr/>
          </p:nvSpPr>
          <p:spPr>
            <a:xfrm rot="5400000">
              <a:off x="-13265" y="545949"/>
              <a:ext cx="488049" cy="461518"/>
            </a:xfrm>
            <a:prstGeom prst="hexagon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accent1">
                <a:alpha val="90000"/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/>
          </p:txBody>
        </p:sp>
        <p:sp>
          <p:nvSpPr>
            <p:cNvPr id="21" name="Шестиугольник 4">
              <a:extLst>
                <a:ext uri="{FF2B5EF4-FFF2-40B4-BE49-F238E27FC236}">
                  <a16:creationId xmlns:a16="http://schemas.microsoft.com/office/drawing/2014/main" xmlns="" id="{3231DC90-F65F-4954-9A45-9D74661975AF}"/>
                </a:ext>
              </a:extLst>
            </p:cNvPr>
            <p:cNvSpPr txBox="1"/>
            <p:nvPr/>
          </p:nvSpPr>
          <p:spPr>
            <a:xfrm>
              <a:off x="74829" y="611815"/>
              <a:ext cx="311860" cy="3297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000" b="1" kern="1200" smtClean="0"/>
                <a:t>12</a:t>
              </a:r>
              <a:endParaRPr lang="ru-RU" sz="2000" b="1" kern="1200"/>
            </a:p>
          </p:txBody>
        </p:sp>
      </p:grpSp>
      <p:graphicFrame>
        <p:nvGraphicFramePr>
          <p:cNvPr id="29" name="Диаграмма 28"/>
          <p:cNvGraphicFramePr/>
          <p:nvPr>
            <p:extLst>
              <p:ext uri="{D42A27DB-BD31-4B8C-83A1-F6EECF244321}">
                <p14:modId xmlns:p14="http://schemas.microsoft.com/office/powerpoint/2010/main" val="3518765331"/>
              </p:ext>
            </p:extLst>
          </p:nvPr>
        </p:nvGraphicFramePr>
        <p:xfrm>
          <a:off x="6800419" y="871379"/>
          <a:ext cx="4572000" cy="2743200"/>
        </p:xfrm>
        <a:graphic>
          <a:graphicData uri="http://schemas.openxmlformats.org/drawingml/2006/chart">
            <c:chart xmlns:c="http://schemas.openxmlformats.org/drawingml/2006/chart" r:id="rId7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605081" y="664151"/>
            <a:ext cx="5340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mtClean="0"/>
              <a:t>Распределение постоянного населения </a:t>
            </a:r>
          </a:p>
          <a:p>
            <a:pPr algn="ctr"/>
            <a:r>
              <a:rPr lang="ru-RU" smtClean="0"/>
              <a:t>по возрастным группам</a:t>
            </a:r>
            <a:endParaRPr lang="ru-RU"/>
          </a:p>
        </p:txBody>
      </p:sp>
      <p:pic>
        <p:nvPicPr>
          <p:cNvPr id="1032" name="Picture 8" descr="https://avatars.mds.yandex.net/i?id=104940f1dc60d60d062c0cf143021051-5895977-images-thumbs&amp;n=1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44114" y="4886365"/>
            <a:ext cx="2307656" cy="1729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avatars.mds.yandex.net/i?id=3322fba66bf219d914e79de4aedf363067998cd6-5309200-images-thumbs&amp;n=1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2525" y="4886365"/>
            <a:ext cx="2674107" cy="1771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avatars.mds.yandex.net/i?id=bb988504308fdd2b1d049eb3f596d906b9a1ed36-4769521-images-thumbs&amp;n=1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4989" y="3095088"/>
            <a:ext cx="4572000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9127639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Прямоугольник 5"/>
          <p:cNvSpPr/>
          <p:nvPr/>
        </p:nvSpPr>
        <p:spPr>
          <a:xfrm>
            <a:off x="2159541" y="3813243"/>
            <a:ext cx="2669536" cy="2166433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300000" contourW="19050" prstMaterial="metal">
            <a:bevelT w="88900" h="203200"/>
            <a:bevelB w="165100" h="254000"/>
          </a:sp3d>
        </p:spPr>
        <p:style>
          <a:lnRef idx="0">
            <a:schemeClr val="dk2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dk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/>
        </p:txBody>
      </p:sp>
      <p:sp>
        <p:nvSpPr>
          <p:cNvPr id="17410" name="Заголовок 1">
            <a:extLst>
              <a:ext uri="{FF2B5EF4-FFF2-40B4-BE49-F238E27FC236}">
                <a16:creationId xmlns:a16="http://schemas.microsoft.com/office/drawing/2014/main" xmlns="" id="{D765C750-8681-41A3-A46A-A146862E09DD}"/>
              </a:ext>
            </a:extLst>
          </p:cNvPr>
          <p:cNvSpPr txBox="1"/>
          <p:nvPr/>
        </p:nvSpPr>
        <p:spPr bwMode="auto">
          <a:xfrm>
            <a:off x="428625" y="188913"/>
            <a:ext cx="10515600" cy="315912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fontAlgn="auto" hangingPunct="1">
              <a:lnSpc>
                <a:spcPct val="90000"/>
              </a:lnSpc>
              <a:spcAft>
                <a:spcPct val="0"/>
              </a:spcAft>
              <a:defRPr/>
            </a:pPr>
            <a:r>
              <a:rPr lang="ru-RU" altLang="ru-RU" sz="3200">
                <a:solidFill>
                  <a:srgbClr val="126F87"/>
                </a:solidFill>
                <a:latin typeface="Ubuntu" panose="020b0504030602030204" pitchFamily="34" charset="0"/>
                <a:ea typeface="+mj-ea"/>
                <a:cs typeface="+mj-cs"/>
              </a:rPr>
              <a:t>Инвестиционный потенциал</a:t>
            </a:r>
          </a:p>
        </p:txBody>
      </p: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xmlns="" id="{C6288170-19D8-4E98-90C4-BE7BDE547DC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34076198"/>
              </p:ext>
            </p:extLst>
          </p:nvPr>
        </p:nvGraphicFramePr>
        <p:xfrm>
          <a:off x="696686" y="863133"/>
          <a:ext cx="11495314" cy="5630091"/>
        </p:xfrm>
        <a:graphic>
          <a:graphicData uri="http://schemas.openxmlformats.org/drawingml/2006/diagram">
            <dgm:relIds xmlns:dgm="http://schemas.openxmlformats.org/drawingml/2006/diagram" r:dm="rId4" r:lo="rId5" r:qs="rId6" r:cs="rId7"/>
          </a:graphicData>
        </a:graphic>
      </p:graphicFrame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02FED50E-257C-4038-9C49-555E2726A37D}"/>
              </a:ext>
            </a:extLst>
          </p:cNvPr>
          <p:cNvSpPr txBox="1"/>
          <p:nvPr/>
        </p:nvSpPr>
        <p:spPr>
          <a:xfrm>
            <a:off x="8739188" y="282575"/>
            <a:ext cx="3452812" cy="315913"/>
          </a:xfrm>
          <a:prstGeom prst="rect">
            <a:avLst/>
          </a:prstGeom>
        </p:spPr>
        <p:txBody>
          <a:bodyPr anchor="ctr">
            <a:normAutofit fontScale="5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ct val="0"/>
              </a:spcAft>
              <a:defRPr/>
            </a:pPr>
            <a:r>
              <a:rPr lang="ru-RU" sz="3600" smtClean="0">
                <a:solidFill>
                  <a:srgbClr val="126F87"/>
                </a:solidFill>
                <a:latin typeface="Ubuntu" panose="020b0504030602030204" pitchFamily="34" charset="0"/>
              </a:rPr>
              <a:t>Котельничский район</a:t>
            </a:r>
            <a:endParaRPr lang="ru-RU" sz="3600">
              <a:solidFill>
                <a:srgbClr val="126F87"/>
              </a:solidFill>
              <a:latin typeface="Ubuntu" panose="020b0504030602030204" pitchFamily="34" charset="0"/>
            </a:endParaRPr>
          </a:p>
        </p:txBody>
      </p:sp>
      <p:sp>
        <p:nvSpPr>
          <p:cNvPr id="3" name="AutoShape 2" descr="blob:https://web.whatsapp.com/c10f4ab3-411b-4672-b817-d2020f4cb99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1170549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9458" name="Заголовок 1">
            <a:extLst>
              <a:ext uri="{FF2B5EF4-FFF2-40B4-BE49-F238E27FC236}">
                <a16:creationId xmlns:a16="http://schemas.microsoft.com/office/drawing/2014/main" xmlns="" id="{A454BCC3-13EE-4E52-BC23-1CB0C346B73C}"/>
              </a:ext>
            </a:extLst>
          </p:cNvPr>
          <p:cNvSpPr txBox="1"/>
          <p:nvPr/>
        </p:nvSpPr>
        <p:spPr bwMode="auto">
          <a:xfrm>
            <a:off x="428625" y="188913"/>
            <a:ext cx="10515600" cy="315912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fontAlgn="auto" hangingPunct="1">
              <a:lnSpc>
                <a:spcPct val="90000"/>
              </a:lnSpc>
              <a:spcAft>
                <a:spcPct val="0"/>
              </a:spcAft>
              <a:defRPr/>
            </a:pPr>
            <a:r>
              <a:rPr lang="ru-RU" altLang="ru-RU" sz="3200">
                <a:solidFill>
                  <a:srgbClr val="126F87"/>
                </a:solidFill>
                <a:latin typeface="Ubuntu" panose="020b0504030602030204" pitchFamily="34" charset="0"/>
                <a:ea typeface="+mj-ea"/>
                <a:cs typeface="+mj-cs"/>
              </a:rPr>
              <a:t>Контакты</a:t>
            </a:r>
          </a:p>
        </p:txBody>
      </p:sp>
      <p:sp>
        <p:nvSpPr>
          <p:cNvPr id="14339" name="Прямоугольник 6">
            <a:extLst>
              <a:ext uri="{FF2B5EF4-FFF2-40B4-BE49-F238E27FC236}">
                <a16:creationId xmlns:a16="http://schemas.microsoft.com/office/drawing/2014/main" xmlns="" id="{376140F2-C1AD-4F55-BA9A-72EAE67F62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2961" y="1284595"/>
            <a:ext cx="3560323" cy="2185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2060"/>
                </a:solidFill>
                <a:latin typeface="Ubuntu" panose="020b0504030602030204" pitchFamily="34" charset="0"/>
                <a:sym typeface="PFBeauSansPro-Regular"/>
              </a:rPr>
              <a:t>     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b="1" smtClean="0">
                <a:solidFill>
                  <a:srgbClr val="126F87"/>
                </a:solidFill>
                <a:latin typeface="Ubuntu" panose="020b0504030602030204" pitchFamily="34" charset="0"/>
                <a:sym typeface="PFBeauSansPro-Regular"/>
              </a:rPr>
              <a:t>Кудреватых Сергей Анатольевич</a:t>
            </a:r>
            <a:endParaRPr lang="ru-RU" altLang="ru-RU" sz="1600" b="1">
              <a:solidFill>
                <a:srgbClr val="126F87"/>
              </a:solidFill>
              <a:latin typeface="Ubuntu" panose="020b0504030602030204" pitchFamily="34" charset="0"/>
              <a:sym typeface="PFBeauSansPro-Regular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>
                <a:solidFill>
                  <a:srgbClr val="126F87"/>
                </a:solidFill>
                <a:latin typeface="Ubuntu" panose="020b0504030602030204" pitchFamily="34" charset="0"/>
                <a:sym typeface="PFBeauSansPro-Regular"/>
              </a:rPr>
              <a:t>Г</a:t>
            </a:r>
            <a:r>
              <a:rPr lang="ru-RU" altLang="ru-RU" sz="1600" smtClean="0">
                <a:solidFill>
                  <a:srgbClr val="126F87"/>
                </a:solidFill>
                <a:latin typeface="Ubuntu" panose="020b0504030602030204" pitchFamily="34" charset="0"/>
                <a:sym typeface="PFBeauSansPro-Regular"/>
              </a:rPr>
              <a:t>лава Котельничского района</a:t>
            </a:r>
            <a:r>
              <a:rPr lang="ru-RU" altLang="ru-RU" sz="1600">
                <a:solidFill>
                  <a:srgbClr val="126F87"/>
                </a:solidFill>
                <a:latin typeface="Ubuntu" panose="020b0504030602030204" pitchFamily="34" charset="0"/>
                <a:sym typeface="PFBeauSansPro-Regular"/>
              </a:rPr>
              <a:t>	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smtClean="0">
                <a:solidFill>
                  <a:srgbClr val="126F87"/>
                </a:solidFill>
                <a:latin typeface="Ubuntu" panose="020b0504030602030204" pitchFamily="34" charset="0"/>
                <a:sym typeface="PFBeauSansPro-Regular"/>
              </a:rPr>
              <a:t>8(83342)4-12-51 </a:t>
            </a:r>
            <a:endParaRPr lang="ru-RU" altLang="ru-RU" sz="1600">
              <a:solidFill>
                <a:srgbClr val="126F87"/>
              </a:solidFill>
              <a:latin typeface="Ubuntu" panose="020b0504030602030204" pitchFamily="34" charset="0"/>
              <a:sym typeface="PFBeauSansPro-Regular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ru-RU" sz="1600">
                <a:solidFill>
                  <a:srgbClr val="126F87"/>
                </a:solidFill>
                <a:latin typeface="Ubuntu" panose="020b0504030602030204" pitchFamily="34" charset="0"/>
                <a:sym typeface="PFBeauSansPro-Regular"/>
              </a:rPr>
              <a:t>kotelnich_rayon@mail.ru</a:t>
            </a:r>
            <a:r>
              <a:rPr lang="ru-RU" altLang="ru-RU" sz="1800" b="1" smtClean="0">
                <a:solidFill>
                  <a:srgbClr val="002060"/>
                </a:solidFill>
                <a:latin typeface="Ubuntu" panose="020b0504030602030204" pitchFamily="34" charset="0"/>
                <a:sym typeface="PFBeauSansPro-Regular"/>
              </a:rPr>
              <a:t>      </a:t>
            </a:r>
            <a:endParaRPr lang="ru-RU" altLang="ru-RU" sz="1800" b="1">
              <a:solidFill>
                <a:srgbClr val="002060"/>
              </a:solidFill>
              <a:latin typeface="Ubuntu" panose="020b0504030602030204" pitchFamily="34" charset="0"/>
              <a:sym typeface="PFBeauSansPro-Regular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2060"/>
              </a:solidFill>
              <a:latin typeface="Century Gothic" panose="020b0502020202020204" pitchFamily="34" charset="0"/>
              <a:sym typeface="PFBeauSansPro-Regular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2060"/>
                </a:solidFill>
                <a:latin typeface="Century Gothic" panose="020b0502020202020204" pitchFamily="34" charset="0"/>
                <a:sym typeface="PFBeauSansPro-Regular"/>
              </a:rPr>
              <a:t>     </a:t>
            </a:r>
            <a:endParaRPr lang="ru-RU" altLang="ru-RU" sz="1800">
              <a:solidFill>
                <a:srgbClr val="002060"/>
              </a:solidFill>
              <a:latin typeface="Century Gothic" panose="020b0502020202020204" pitchFamily="34" charset="0"/>
              <a:sym typeface="PFBeauSansPro-Regular"/>
            </a:endParaRPr>
          </a:p>
        </p:txBody>
      </p:sp>
      <p:sp>
        <p:nvSpPr>
          <p:cNvPr id="14340" name="Прямоугольник 14">
            <a:extLst>
              <a:ext uri="{FF2B5EF4-FFF2-40B4-BE49-F238E27FC236}">
                <a16:creationId xmlns:a16="http://schemas.microsoft.com/office/drawing/2014/main" xmlns="" id="{7164EA7A-C1C1-4497-962E-DBCA5E8492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7702" y="1519441"/>
            <a:ext cx="3991481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b="1" err="1" smtClean="0">
                <a:solidFill>
                  <a:srgbClr val="126F87"/>
                </a:solidFill>
                <a:latin typeface="Ubuntu" panose="020b0504030602030204" pitchFamily="34" charset="0"/>
                <a:sym typeface="PFBeauSansPro-Regular"/>
              </a:rPr>
              <a:t>Носкова Анастасия Алексеевна</a:t>
            </a:r>
            <a:endParaRPr lang="ru-RU" altLang="ru-RU" sz="1600" b="1">
              <a:solidFill>
                <a:srgbClr val="126F87"/>
              </a:solidFill>
              <a:latin typeface="Ubuntu" panose="020b0504030602030204" pitchFamily="34" charset="0"/>
              <a:sym typeface="PFBeauSansPro-Regular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smtClean="0">
                <a:solidFill>
                  <a:srgbClr val="126F87"/>
                </a:solidFill>
                <a:latin typeface="Ubuntu" panose="020b0504030602030204" pitchFamily="34" charset="0"/>
                <a:sym typeface="PFBeauSansPro-Regular"/>
              </a:rPr>
              <a:t>Заместитель главы администрации Котельничского района, заведующий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smtClean="0">
                <a:solidFill>
                  <a:srgbClr val="126F87"/>
                </a:solidFill>
                <a:latin typeface="Ubuntu" panose="020b0504030602030204" pitchFamily="34" charset="0"/>
                <a:sym typeface="PFBeauSansPro-Regular"/>
              </a:rPr>
              <a:t>отделом экономики 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600">
              <a:solidFill>
                <a:srgbClr val="126F87"/>
              </a:solidFill>
              <a:latin typeface="Ubuntu" panose="020b0504030602030204" pitchFamily="34" charset="0"/>
              <a:sym typeface="PFBeauSansPro-Regular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smtClean="0">
                <a:solidFill>
                  <a:srgbClr val="126F87"/>
                </a:solidFill>
                <a:latin typeface="Ubuntu" panose="020b0504030602030204" pitchFamily="34" charset="0"/>
                <a:sym typeface="PFBeauSansPro-Regular"/>
              </a:rPr>
              <a:t>8(83342)4-12-53</a:t>
            </a:r>
            <a:endParaRPr lang="ru-RU" altLang="ru-RU" sz="1600">
              <a:solidFill>
                <a:srgbClr val="126F87"/>
              </a:solidFill>
              <a:latin typeface="Ubuntu" panose="020b0504030602030204" pitchFamily="34" charset="0"/>
              <a:sym typeface="PFBeauSansPro-Regular"/>
            </a:endParaRP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1600" smtClean="0">
                <a:solidFill>
                  <a:srgbClr val="126F87"/>
                </a:solidFill>
                <a:latin typeface="Ubuntu" panose="020b0504030602030204" pitchFamily="34" charset="0"/>
                <a:sym typeface="PFBeauSansPro-Regular"/>
              </a:rPr>
              <a:t>admkotel-econ@yandex.ru</a:t>
            </a:r>
            <a:endParaRPr lang="ru-RU" altLang="ru-RU" sz="1600">
              <a:solidFill>
                <a:srgbClr val="126F87"/>
              </a:solidFill>
              <a:latin typeface="Ubuntu" panose="020b0504030602030204" pitchFamily="34" charset="0"/>
              <a:sym typeface="PFBeauSansPro-Regular"/>
            </a:endParaRPr>
          </a:p>
        </p:txBody>
      </p:sp>
      <p:pic>
        <p:nvPicPr>
          <p:cNvPr id="14344" name="Picture 2" descr="C:\Documents and Settings\User3205.BABUSHKINA_ECON\Рабочий стол\письма в работе\презентация инвестпривлекатеьность до 17.04\вк2.jpg">
            <a:extLst>
              <a:ext uri="{FF2B5EF4-FFF2-40B4-BE49-F238E27FC236}">
                <a16:creationId xmlns:a16="http://schemas.microsoft.com/office/drawing/2014/main" xmlns="" id="{351219E2-FD3A-4A6B-BBE3-660CE44328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48246" y1="58772" x2="49123" y2="447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95871" y="3499876"/>
            <a:ext cx="414410" cy="414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xmlns="" id="{15936346-89E7-4118-9E0F-3B95958C51D0}"/>
              </a:ext>
            </a:extLst>
          </p:cNvPr>
          <p:cNvCxnSpPr/>
          <p:nvPr/>
        </p:nvCxnSpPr>
        <p:spPr>
          <a:xfrm>
            <a:off x="2722752" y="4011569"/>
            <a:ext cx="6534150" cy="1588"/>
          </a:xfrm>
          <a:prstGeom prst="line">
            <a:avLst/>
          </a:prstGeom>
          <a:ln w="28575">
            <a:solidFill>
              <a:srgbClr val="126F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6" name="Прямоугольник 17">
            <a:extLst>
              <a:ext uri="{FF2B5EF4-FFF2-40B4-BE49-F238E27FC236}">
                <a16:creationId xmlns:a16="http://schemas.microsoft.com/office/drawing/2014/main" xmlns="" id="{5A826BCD-6C47-4781-A705-7BF4BC6E34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8102" y="3534988"/>
            <a:ext cx="300595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ru-RU" sz="1800" b="1">
                <a:solidFill>
                  <a:srgbClr val="126F87"/>
                </a:solidFill>
                <a:latin typeface="Ubuntu" panose="020b0504030602030204" pitchFamily="34" charset="0"/>
                <a:sym typeface="PFBeauSansPro-Regular"/>
              </a:rPr>
              <a:t>https://vk.com/id564158488</a:t>
            </a:r>
            <a:endParaRPr lang="ru-RU" altLang="ru-RU" sz="1900" b="1">
              <a:solidFill>
                <a:srgbClr val="126F87"/>
              </a:solidFill>
              <a:latin typeface="Ubuntu" panose="020b0504030602030204" pitchFamily="34" charset="0"/>
              <a:sym typeface="PFBeauSansPro-Regular"/>
            </a:endParaRPr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xmlns="" id="{E6CC8F82-374E-4F08-B9D2-9CD3AF2C5732}"/>
              </a:ext>
            </a:extLst>
          </p:cNvPr>
          <p:cNvSpPr txBox="1"/>
          <p:nvPr/>
        </p:nvSpPr>
        <p:spPr bwMode="auto">
          <a:xfrm>
            <a:off x="96765" y="5900738"/>
            <a:ext cx="12192000" cy="315913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fontAlgn="auto" hangingPunct="1">
              <a:lnSpc>
                <a:spcPct val="90000"/>
              </a:lnSpc>
              <a:spcAft>
                <a:spcPct val="0"/>
              </a:spcAft>
              <a:defRPr/>
            </a:pPr>
            <a:endParaRPr lang="ru-RU" altLang="ru-RU" sz="2400">
              <a:solidFill>
                <a:srgbClr val="126F87"/>
              </a:solidFill>
              <a:latin typeface="Ubuntu" panose="020b0504030602030204" pitchFamily="34" charset="0"/>
              <a:ea typeface="+mj-ea"/>
              <a:cs typeface="+mj-cs"/>
            </a:endParaRPr>
          </a:p>
        </p:txBody>
      </p:sp>
      <p:sp>
        <p:nvSpPr>
          <p:cNvPr id="16" name="Заголовок 1">
            <a:extLst>
              <a:ext uri="{FF2B5EF4-FFF2-40B4-BE49-F238E27FC236}">
                <a16:creationId xmlns:a16="http://schemas.microsoft.com/office/drawing/2014/main" xmlns="" id="{F8C9E724-B22C-4B6C-ACF4-292E962526A0}"/>
              </a:ext>
            </a:extLst>
          </p:cNvPr>
          <p:cNvSpPr txBox="1"/>
          <p:nvPr/>
        </p:nvSpPr>
        <p:spPr bwMode="auto">
          <a:xfrm>
            <a:off x="96765" y="6388715"/>
            <a:ext cx="12192000" cy="315912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fontAlgn="auto" hangingPunct="1">
              <a:lnSpc>
                <a:spcPct val="90000"/>
              </a:lnSpc>
              <a:spcAft>
                <a:spcPct val="0"/>
              </a:spcAft>
              <a:defRPr/>
            </a:pPr>
            <a:endParaRPr lang="ru-RU" altLang="ru-RU" sz="2400">
              <a:solidFill>
                <a:srgbClr val="126F87"/>
              </a:solidFill>
              <a:latin typeface="Ubuntu" panose="020b0504030602030204" pitchFamily="34" charset="0"/>
              <a:ea typeface="+mj-ea"/>
              <a:cs typeface="+mj-cs"/>
            </a:endParaRPr>
          </a:p>
        </p:txBody>
      </p:sp>
      <p:sp>
        <p:nvSpPr>
          <p:cNvPr id="17" name="Заголовок 1">
            <a:extLst>
              <a:ext uri="{FF2B5EF4-FFF2-40B4-BE49-F238E27FC236}">
                <a16:creationId xmlns:a16="http://schemas.microsoft.com/office/drawing/2014/main" xmlns="" id="{ECAB86CF-C953-43D2-8B1F-2A3F88964FE4}"/>
              </a:ext>
            </a:extLst>
          </p:cNvPr>
          <p:cNvSpPr txBox="1"/>
          <p:nvPr/>
        </p:nvSpPr>
        <p:spPr>
          <a:xfrm>
            <a:off x="8739188" y="282575"/>
            <a:ext cx="3452812" cy="315913"/>
          </a:xfrm>
          <a:prstGeom prst="rect">
            <a:avLst/>
          </a:prstGeom>
        </p:spPr>
        <p:txBody>
          <a:bodyPr anchor="ctr">
            <a:normAutofit fontScale="5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ct val="0"/>
              </a:spcAft>
              <a:defRPr/>
            </a:pPr>
            <a:r>
              <a:rPr lang="ru-RU" sz="3600" smtClean="0">
                <a:solidFill>
                  <a:srgbClr val="126F87"/>
                </a:solidFill>
                <a:latin typeface="Ubuntu" panose="020b0504030602030204" pitchFamily="34" charset="0"/>
              </a:rPr>
              <a:t>Котельничский район</a:t>
            </a:r>
            <a:endParaRPr lang="ru-RU" sz="3600">
              <a:solidFill>
                <a:srgbClr val="126F87"/>
              </a:solidFill>
              <a:latin typeface="Ubuntu" panose="020b0504030602030204" pitchFamily="34" charset="0"/>
            </a:endParaRPr>
          </a:p>
        </p:txBody>
      </p:sp>
      <p:sp>
        <p:nvSpPr>
          <p:cNvPr id="14350" name="Прямоугольник 1">
            <a:extLst>
              <a:ext uri="{FF2B5EF4-FFF2-40B4-BE49-F238E27FC236}">
                <a16:creationId xmlns:a16="http://schemas.microsoft.com/office/drawing/2014/main" xmlns="" id="{CB51413A-055B-446C-8106-4CBF9814B0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0625" y="719138"/>
            <a:ext cx="799465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800000"/>
                </a:solidFill>
                <a:latin typeface="Ubuntu" panose="020b0504030602030204" pitchFamily="34" charset="0"/>
                <a:sym typeface="PFBeauSansPro-Regular"/>
              </a:rPr>
              <a:t>Администрация </a:t>
            </a:r>
            <a:r>
              <a:rPr lang="ru-RU" altLang="ru-RU" sz="2000" b="1" smtClean="0">
                <a:solidFill>
                  <a:srgbClr val="800000"/>
                </a:solidFill>
                <a:latin typeface="Ubuntu" panose="020b0504030602030204" pitchFamily="34" charset="0"/>
                <a:sym typeface="PFBeauSansPro-Regular"/>
              </a:rPr>
              <a:t>Котельничского района Кировской области</a:t>
            </a:r>
            <a:endParaRPr lang="ru-RU" altLang="ru-RU" sz="2000" b="1">
              <a:solidFill>
                <a:srgbClr val="800000"/>
              </a:solidFill>
              <a:latin typeface="Ubuntu" panose="020b0504030602030204" pitchFamily="34" charset="0"/>
              <a:sym typeface="PFBeauSansPro-Regular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b="1" smtClean="0">
                <a:solidFill>
                  <a:srgbClr val="800000"/>
                </a:solidFill>
                <a:latin typeface="Ubuntu" panose="020b0504030602030204" pitchFamily="34" charset="0"/>
                <a:sym typeface="PFBeauSansPro-Regular"/>
              </a:rPr>
              <a:t>612600, </a:t>
            </a:r>
            <a:r>
              <a:rPr lang="ru-RU" altLang="ru-RU" sz="2000" b="1">
                <a:solidFill>
                  <a:srgbClr val="800000"/>
                </a:solidFill>
                <a:latin typeface="Ubuntu" panose="020b0504030602030204" pitchFamily="34" charset="0"/>
                <a:sym typeface="PFBeauSansPro-Regular"/>
              </a:rPr>
              <a:t>Кировская обл., г. </a:t>
            </a:r>
            <a:r>
              <a:rPr lang="ru-RU" altLang="ru-RU" sz="2000" b="1" smtClean="0">
                <a:solidFill>
                  <a:srgbClr val="800000"/>
                </a:solidFill>
                <a:latin typeface="Ubuntu" panose="020b0504030602030204" pitchFamily="34" charset="0"/>
                <a:sym typeface="PFBeauSansPro-Regular"/>
              </a:rPr>
              <a:t>Котельнич, </a:t>
            </a:r>
            <a:r>
              <a:rPr lang="ru-RU" altLang="ru-RU" sz="2000" b="1">
                <a:solidFill>
                  <a:srgbClr val="800000"/>
                </a:solidFill>
                <a:latin typeface="Ubuntu" panose="020b0504030602030204" pitchFamily="34" charset="0"/>
                <a:sym typeface="PFBeauSansPro-Regular"/>
              </a:rPr>
              <a:t>ул. </a:t>
            </a:r>
            <a:r>
              <a:rPr lang="ru-RU" altLang="ru-RU" sz="2000" b="1" smtClean="0">
                <a:solidFill>
                  <a:srgbClr val="800000"/>
                </a:solidFill>
                <a:latin typeface="Ubuntu" panose="020b0504030602030204" pitchFamily="34" charset="0"/>
                <a:sym typeface="PFBeauSansPro-Regular"/>
              </a:rPr>
              <a:t>Карла Маркса, 16</a:t>
            </a:r>
            <a:endParaRPr lang="ru-RU" altLang="ru-RU" sz="2000" b="1">
              <a:solidFill>
                <a:srgbClr val="800000"/>
              </a:solidFill>
              <a:latin typeface="Ubuntu" panose="020b0504030602030204" pitchFamily="34" charset="0"/>
              <a:sym typeface="PFBeauSansPro-Regular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002060"/>
                </a:solidFill>
                <a:latin typeface="Ubuntu" panose="020b0504030602030204" pitchFamily="34" charset="0"/>
                <a:sym typeface="PFBeauSansPro-Regular"/>
              </a:rPr>
              <a:t>      </a:t>
            </a:r>
          </a:p>
        </p:txBody>
      </p:sp>
      <p:pic>
        <p:nvPicPr>
          <p:cNvPr id="2058" name="Picture 10" descr="https://www.gtrk-vyatka.ru/uploads/posts/2021-11/1636637301_administracija-kotelnichajp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25163" y="1570303"/>
            <a:ext cx="2591570" cy="1644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8246554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r="http://schemas.openxmlformats.org/officeDocument/2006/relationships"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Капля">
      <a:majorFont>
        <a:latin typeface="Tw Cen M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Template>Капля</Template>
  <Company/>
  <PresentationFormat>Широкоэкранный</PresentationFormat>
  <Paragraphs>178</Paragraphs>
  <Slides>13</Slides>
  <Notes>0</Notes>
  <TotalTime>1720</TotalTime>
  <HiddenSlides>0</HiddenSlides>
  <MMClips>0</MMClips>
  <ScaleCrop>0</ScaleCrop>
  <HeadingPairs>
    <vt:vector baseType="variant" size="6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baseType="lpstr" size="23">
      <vt:lpstr>Arial</vt:lpstr>
      <vt:lpstr>Tw Cen MT</vt:lpstr>
      <vt:lpstr>Calibri Light</vt:lpstr>
      <vt:lpstr>Calibri</vt:lpstr>
      <vt:lpstr>Constantia</vt:lpstr>
      <vt:lpstr>Ubuntu</vt:lpstr>
      <vt:lpstr>PFBeauSansPro-Regular</vt:lpstr>
      <vt:lpstr>Times New Roman</vt:lpstr>
      <vt:lpstr>Century Gothic</vt:lpstr>
      <vt:lpstr>Капля</vt:lpstr>
      <vt:lpstr>ИнвестиционнАЯ ПРИВЛЕКАТЕЛЬНОСТь</vt:lpstr>
      <vt:lpstr>Графическое описание Котельничского района</vt:lpstr>
      <vt:lpstr>Транспортная доступность</vt:lpstr>
      <vt:lpstr>Структура экономики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19.1200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Презентация PowerPoint</dc:title>
  <dc:creator>user</dc:creator>
  <cp:lastModifiedBy>Пользователь Windows</cp:lastModifiedBy>
  <cp:revision>55</cp:revision>
  <dcterms:created xsi:type="dcterms:W3CDTF">2022-04-13T13:56:04Z</dcterms:created>
  <dcterms:modified xsi:type="dcterms:W3CDTF">2023-06-14T12:44:32Z</dcterms:modified>
</cp:coreProperties>
</file>